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56" r:id="rId2"/>
    <p:sldId id="419" r:id="rId3"/>
    <p:sldId id="409" r:id="rId4"/>
    <p:sldId id="448" r:id="rId5"/>
    <p:sldId id="444" r:id="rId6"/>
    <p:sldId id="445" r:id="rId7"/>
    <p:sldId id="446" r:id="rId8"/>
    <p:sldId id="440" r:id="rId9"/>
    <p:sldId id="441" r:id="rId10"/>
    <p:sldId id="421" r:id="rId11"/>
    <p:sldId id="423" r:id="rId12"/>
    <p:sldId id="418" r:id="rId13"/>
    <p:sldId id="378" r:id="rId14"/>
    <p:sldId id="449" r:id="rId15"/>
    <p:sldId id="450" r:id="rId16"/>
    <p:sldId id="451" r:id="rId17"/>
    <p:sldId id="452" r:id="rId18"/>
    <p:sldId id="439" r:id="rId19"/>
    <p:sldId id="387" r:id="rId20"/>
    <p:sldId id="453" r:id="rId21"/>
    <p:sldId id="389" r:id="rId22"/>
    <p:sldId id="391" r:id="rId23"/>
    <p:sldId id="393" r:id="rId24"/>
    <p:sldId id="438" r:id="rId25"/>
    <p:sldId id="397" r:id="rId26"/>
    <p:sldId id="455" r:id="rId27"/>
    <p:sldId id="454" r:id="rId28"/>
    <p:sldId id="456" r:id="rId29"/>
    <p:sldId id="457" r:id="rId3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50" d="100"/>
          <a:sy n="50" d="100"/>
        </p:scale>
        <p:origin x="24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manda Lewis" userId="4773bd96-a5b8-414d-a924-f88d55f7e4fd" providerId="ADAL" clId="{2B8A70F2-9D38-4B62-84C3-92648AC94461}"/>
    <pc:docChg chg="undo redo custSel addSld delSld modSld sldOrd">
      <pc:chgData name="Amanda Lewis" userId="4773bd96-a5b8-414d-a924-f88d55f7e4fd" providerId="ADAL" clId="{2B8A70F2-9D38-4B62-84C3-92648AC94461}" dt="2025-06-06T08:39:52.652" v="24515" actId="47"/>
      <pc:docMkLst>
        <pc:docMk/>
      </pc:docMkLst>
      <pc:sldChg chg="addSp modSp mod">
        <pc:chgData name="Amanda Lewis" userId="4773bd96-a5b8-414d-a924-f88d55f7e4fd" providerId="ADAL" clId="{2B8A70F2-9D38-4B62-84C3-92648AC94461}" dt="2025-06-04T19:41:23.028" v="16452" actId="20577"/>
        <pc:sldMkLst>
          <pc:docMk/>
          <pc:sldMk cId="3018801248" sldId="378"/>
        </pc:sldMkLst>
      </pc:sldChg>
      <pc:sldChg chg="del">
        <pc:chgData name="Amanda Lewis" userId="4773bd96-a5b8-414d-a924-f88d55f7e4fd" providerId="ADAL" clId="{2B8A70F2-9D38-4B62-84C3-92648AC94461}" dt="2025-06-04T13:19:55.520" v="8999" actId="47"/>
        <pc:sldMkLst>
          <pc:docMk/>
          <pc:sldMk cId="3439197912" sldId="379"/>
        </pc:sldMkLst>
      </pc:sldChg>
      <pc:sldChg chg="del">
        <pc:chgData name="Amanda Lewis" userId="4773bd96-a5b8-414d-a924-f88d55f7e4fd" providerId="ADAL" clId="{2B8A70F2-9D38-4B62-84C3-92648AC94461}" dt="2025-06-04T13:19:56.240" v="9000" actId="47"/>
        <pc:sldMkLst>
          <pc:docMk/>
          <pc:sldMk cId="1489466048" sldId="381"/>
        </pc:sldMkLst>
      </pc:sldChg>
      <pc:sldChg chg="del">
        <pc:chgData name="Amanda Lewis" userId="4773bd96-a5b8-414d-a924-f88d55f7e4fd" providerId="ADAL" clId="{2B8A70F2-9D38-4B62-84C3-92648AC94461}" dt="2025-06-04T13:19:56.671" v="9001" actId="47"/>
        <pc:sldMkLst>
          <pc:docMk/>
          <pc:sldMk cId="3449069780" sldId="383"/>
        </pc:sldMkLst>
      </pc:sldChg>
      <pc:sldChg chg="del">
        <pc:chgData name="Amanda Lewis" userId="4773bd96-a5b8-414d-a924-f88d55f7e4fd" providerId="ADAL" clId="{2B8A70F2-9D38-4B62-84C3-92648AC94461}" dt="2025-06-04T13:19:57.483" v="9002" actId="47"/>
        <pc:sldMkLst>
          <pc:docMk/>
          <pc:sldMk cId="527008203" sldId="385"/>
        </pc:sldMkLst>
      </pc:sldChg>
      <pc:sldChg chg="del">
        <pc:chgData name="Amanda Lewis" userId="4773bd96-a5b8-414d-a924-f88d55f7e4fd" providerId="ADAL" clId="{2B8A70F2-9D38-4B62-84C3-92648AC94461}" dt="2025-06-04T13:01:48.331" v="6688" actId="2696"/>
        <pc:sldMkLst>
          <pc:docMk/>
          <pc:sldMk cId="1411818899" sldId="387"/>
        </pc:sldMkLst>
      </pc:sldChg>
      <pc:sldChg chg="modSp add mod">
        <pc:chgData name="Amanda Lewis" userId="4773bd96-a5b8-414d-a924-f88d55f7e4fd" providerId="ADAL" clId="{2B8A70F2-9D38-4B62-84C3-92648AC94461}" dt="2025-06-04T15:54:12.597" v="10254" actId="255"/>
        <pc:sldMkLst>
          <pc:docMk/>
          <pc:sldMk cId="2693060521" sldId="387"/>
        </pc:sldMkLst>
      </pc:sldChg>
      <pc:sldChg chg="del">
        <pc:chgData name="Amanda Lewis" userId="4773bd96-a5b8-414d-a924-f88d55f7e4fd" providerId="ADAL" clId="{2B8A70F2-9D38-4B62-84C3-92648AC94461}" dt="2025-06-04T13:01:48.331" v="6688" actId="2696"/>
        <pc:sldMkLst>
          <pc:docMk/>
          <pc:sldMk cId="2856829361" sldId="389"/>
        </pc:sldMkLst>
      </pc:sldChg>
      <pc:sldChg chg="modSp add mod">
        <pc:chgData name="Amanda Lewis" userId="4773bd96-a5b8-414d-a924-f88d55f7e4fd" providerId="ADAL" clId="{2B8A70F2-9D38-4B62-84C3-92648AC94461}" dt="2025-06-04T19:01:52.734" v="12268" actId="20577"/>
        <pc:sldMkLst>
          <pc:docMk/>
          <pc:sldMk cId="3005616067" sldId="389"/>
        </pc:sldMkLst>
      </pc:sldChg>
      <pc:sldChg chg="del">
        <pc:chgData name="Amanda Lewis" userId="4773bd96-a5b8-414d-a924-f88d55f7e4fd" providerId="ADAL" clId="{2B8A70F2-9D38-4B62-84C3-92648AC94461}" dt="2025-06-04T13:01:48.331" v="6688" actId="2696"/>
        <pc:sldMkLst>
          <pc:docMk/>
          <pc:sldMk cId="70601690" sldId="391"/>
        </pc:sldMkLst>
      </pc:sldChg>
      <pc:sldChg chg="modSp add mod">
        <pc:chgData name="Amanda Lewis" userId="4773bd96-a5b8-414d-a924-f88d55f7e4fd" providerId="ADAL" clId="{2B8A70F2-9D38-4B62-84C3-92648AC94461}" dt="2025-06-04T19:11:09.879" v="13680" actId="313"/>
        <pc:sldMkLst>
          <pc:docMk/>
          <pc:sldMk cId="1902668867" sldId="391"/>
        </pc:sldMkLst>
      </pc:sldChg>
      <pc:sldChg chg="del">
        <pc:chgData name="Amanda Lewis" userId="4773bd96-a5b8-414d-a924-f88d55f7e4fd" providerId="ADAL" clId="{2B8A70F2-9D38-4B62-84C3-92648AC94461}" dt="2025-06-04T13:01:48.331" v="6688" actId="2696"/>
        <pc:sldMkLst>
          <pc:docMk/>
          <pc:sldMk cId="1113686692" sldId="393"/>
        </pc:sldMkLst>
      </pc:sldChg>
      <pc:sldChg chg="modSp add mod">
        <pc:chgData name="Amanda Lewis" userId="4773bd96-a5b8-414d-a924-f88d55f7e4fd" providerId="ADAL" clId="{2B8A70F2-9D38-4B62-84C3-92648AC94461}" dt="2025-06-04T19:19:00.363" v="15039" actId="1036"/>
        <pc:sldMkLst>
          <pc:docMk/>
          <pc:sldMk cId="3411167553" sldId="393"/>
        </pc:sldMkLst>
      </pc:sldChg>
      <pc:sldChg chg="del">
        <pc:chgData name="Amanda Lewis" userId="4773bd96-a5b8-414d-a924-f88d55f7e4fd" providerId="ADAL" clId="{2B8A70F2-9D38-4B62-84C3-92648AC94461}" dt="2025-06-04T13:01:48.331" v="6688" actId="2696"/>
        <pc:sldMkLst>
          <pc:docMk/>
          <pc:sldMk cId="1849894635" sldId="395"/>
        </pc:sldMkLst>
      </pc:sldChg>
      <pc:sldChg chg="add del">
        <pc:chgData name="Amanda Lewis" userId="4773bd96-a5b8-414d-a924-f88d55f7e4fd" providerId="ADAL" clId="{2B8A70F2-9D38-4B62-84C3-92648AC94461}" dt="2025-06-04T13:23:41.977" v="9350" actId="47"/>
        <pc:sldMkLst>
          <pc:docMk/>
          <pc:sldMk cId="3613053609" sldId="395"/>
        </pc:sldMkLst>
      </pc:sldChg>
      <pc:sldChg chg="modSp mod">
        <pc:chgData name="Amanda Lewis" userId="4773bd96-a5b8-414d-a924-f88d55f7e4fd" providerId="ADAL" clId="{2B8A70F2-9D38-4B62-84C3-92648AC94461}" dt="2025-06-04T20:29:24.207" v="20928"/>
        <pc:sldMkLst>
          <pc:docMk/>
          <pc:sldMk cId="749321016" sldId="397"/>
        </pc:sldMkLst>
      </pc:sldChg>
      <pc:sldChg chg="del">
        <pc:chgData name="Amanda Lewis" userId="4773bd96-a5b8-414d-a924-f88d55f7e4fd" providerId="ADAL" clId="{2B8A70F2-9D38-4B62-84C3-92648AC94461}" dt="2025-06-04T13:25:26.336" v="9681" actId="47"/>
        <pc:sldMkLst>
          <pc:docMk/>
          <pc:sldMk cId="2489233898" sldId="401"/>
        </pc:sldMkLst>
      </pc:sldChg>
      <pc:sldChg chg="del">
        <pc:chgData name="Amanda Lewis" userId="4773bd96-a5b8-414d-a924-f88d55f7e4fd" providerId="ADAL" clId="{2B8A70F2-9D38-4B62-84C3-92648AC94461}" dt="2025-06-04T13:25:27.065" v="9682" actId="47"/>
        <pc:sldMkLst>
          <pc:docMk/>
          <pc:sldMk cId="2644497606" sldId="403"/>
        </pc:sldMkLst>
      </pc:sldChg>
      <pc:sldChg chg="del">
        <pc:chgData name="Amanda Lewis" userId="4773bd96-a5b8-414d-a924-f88d55f7e4fd" providerId="ADAL" clId="{2B8A70F2-9D38-4B62-84C3-92648AC94461}" dt="2025-06-04T13:25:27.519" v="9683" actId="47"/>
        <pc:sldMkLst>
          <pc:docMk/>
          <pc:sldMk cId="80600363" sldId="405"/>
        </pc:sldMkLst>
      </pc:sldChg>
      <pc:sldChg chg="del">
        <pc:chgData name="Amanda Lewis" userId="4773bd96-a5b8-414d-a924-f88d55f7e4fd" providerId="ADAL" clId="{2B8A70F2-9D38-4B62-84C3-92648AC94461}" dt="2025-06-04T13:25:28.404" v="9684" actId="47"/>
        <pc:sldMkLst>
          <pc:docMk/>
          <pc:sldMk cId="2100596392" sldId="407"/>
        </pc:sldMkLst>
      </pc:sldChg>
      <pc:sldChg chg="del">
        <pc:chgData name="Amanda Lewis" userId="4773bd96-a5b8-414d-a924-f88d55f7e4fd" providerId="ADAL" clId="{2B8A70F2-9D38-4B62-84C3-92648AC94461}" dt="2025-06-04T12:19:13.357" v="0" actId="2696"/>
        <pc:sldMkLst>
          <pc:docMk/>
          <pc:sldMk cId="1536440703" sldId="409"/>
        </pc:sldMkLst>
      </pc:sldChg>
      <pc:sldChg chg="modSp add mod">
        <pc:chgData name="Amanda Lewis" userId="4773bd96-a5b8-414d-a924-f88d55f7e4fd" providerId="ADAL" clId="{2B8A70F2-9D38-4B62-84C3-92648AC94461}" dt="2025-06-04T12:49:51.563" v="4299" actId="313"/>
        <pc:sldMkLst>
          <pc:docMk/>
          <pc:sldMk cId="3060297684" sldId="409"/>
        </pc:sldMkLst>
      </pc:sldChg>
      <pc:sldChg chg="add del">
        <pc:chgData name="Amanda Lewis" userId="4773bd96-a5b8-414d-a924-f88d55f7e4fd" providerId="ADAL" clId="{2B8A70F2-9D38-4B62-84C3-92648AC94461}" dt="2025-06-04T13:01:30.368" v="6684" actId="47"/>
        <pc:sldMkLst>
          <pc:docMk/>
          <pc:sldMk cId="1176060397" sldId="411"/>
        </pc:sldMkLst>
      </pc:sldChg>
      <pc:sldChg chg="del">
        <pc:chgData name="Amanda Lewis" userId="4773bd96-a5b8-414d-a924-f88d55f7e4fd" providerId="ADAL" clId="{2B8A70F2-9D38-4B62-84C3-92648AC94461}" dt="2025-06-04T12:19:13.357" v="0" actId="2696"/>
        <pc:sldMkLst>
          <pc:docMk/>
          <pc:sldMk cId="3614704710" sldId="411"/>
        </pc:sldMkLst>
      </pc:sldChg>
      <pc:sldChg chg="add del">
        <pc:chgData name="Amanda Lewis" userId="4773bd96-a5b8-414d-a924-f88d55f7e4fd" providerId="ADAL" clId="{2B8A70F2-9D38-4B62-84C3-92648AC94461}" dt="2025-06-04T13:01:31.039" v="6685" actId="47"/>
        <pc:sldMkLst>
          <pc:docMk/>
          <pc:sldMk cId="1180197547" sldId="413"/>
        </pc:sldMkLst>
      </pc:sldChg>
      <pc:sldChg chg="del">
        <pc:chgData name="Amanda Lewis" userId="4773bd96-a5b8-414d-a924-f88d55f7e4fd" providerId="ADAL" clId="{2B8A70F2-9D38-4B62-84C3-92648AC94461}" dt="2025-06-04T12:19:13.357" v="0" actId="2696"/>
        <pc:sldMkLst>
          <pc:docMk/>
          <pc:sldMk cId="3068209001" sldId="413"/>
        </pc:sldMkLst>
      </pc:sldChg>
      <pc:sldChg chg="del">
        <pc:chgData name="Amanda Lewis" userId="4773bd96-a5b8-414d-a924-f88d55f7e4fd" providerId="ADAL" clId="{2B8A70F2-9D38-4B62-84C3-92648AC94461}" dt="2025-06-04T12:19:13.357" v="0" actId="2696"/>
        <pc:sldMkLst>
          <pc:docMk/>
          <pc:sldMk cId="849134260" sldId="415"/>
        </pc:sldMkLst>
      </pc:sldChg>
      <pc:sldChg chg="add del">
        <pc:chgData name="Amanda Lewis" userId="4773bd96-a5b8-414d-a924-f88d55f7e4fd" providerId="ADAL" clId="{2B8A70F2-9D38-4B62-84C3-92648AC94461}" dt="2025-06-04T13:01:31.852" v="6686" actId="47"/>
        <pc:sldMkLst>
          <pc:docMk/>
          <pc:sldMk cId="2530193280" sldId="415"/>
        </pc:sldMkLst>
      </pc:sldChg>
      <pc:sldChg chg="del">
        <pc:chgData name="Amanda Lewis" userId="4773bd96-a5b8-414d-a924-f88d55f7e4fd" providerId="ADAL" clId="{2B8A70F2-9D38-4B62-84C3-92648AC94461}" dt="2025-06-04T12:19:13.357" v="0" actId="2696"/>
        <pc:sldMkLst>
          <pc:docMk/>
          <pc:sldMk cId="1457880076" sldId="417"/>
        </pc:sldMkLst>
      </pc:sldChg>
      <pc:sldChg chg="add del">
        <pc:chgData name="Amanda Lewis" userId="4773bd96-a5b8-414d-a924-f88d55f7e4fd" providerId="ADAL" clId="{2B8A70F2-9D38-4B62-84C3-92648AC94461}" dt="2025-06-04T13:01:32.776" v="6687" actId="47"/>
        <pc:sldMkLst>
          <pc:docMk/>
          <pc:sldMk cId="2889270993" sldId="417"/>
        </pc:sldMkLst>
      </pc:sldChg>
      <pc:sldChg chg="del">
        <pc:chgData name="Amanda Lewis" userId="4773bd96-a5b8-414d-a924-f88d55f7e4fd" providerId="ADAL" clId="{2B8A70F2-9D38-4B62-84C3-92648AC94461}" dt="2025-06-04T12:19:13.357" v="0" actId="2696"/>
        <pc:sldMkLst>
          <pc:docMk/>
          <pc:sldMk cId="740530666" sldId="419"/>
        </pc:sldMkLst>
      </pc:sldChg>
      <pc:sldChg chg="add">
        <pc:chgData name="Amanda Lewis" userId="4773bd96-a5b8-414d-a924-f88d55f7e4fd" providerId="ADAL" clId="{2B8A70F2-9D38-4B62-84C3-92648AC94461}" dt="2025-06-04T12:19:17.234" v="1"/>
        <pc:sldMkLst>
          <pc:docMk/>
          <pc:sldMk cId="2749587025" sldId="419"/>
        </pc:sldMkLst>
      </pc:sldChg>
      <pc:sldChg chg="del">
        <pc:chgData name="Amanda Lewis" userId="4773bd96-a5b8-414d-a924-f88d55f7e4fd" providerId="ADAL" clId="{2B8A70F2-9D38-4B62-84C3-92648AC94461}" dt="2025-06-04T13:02:45.264" v="6690" actId="2696"/>
        <pc:sldMkLst>
          <pc:docMk/>
          <pc:sldMk cId="2184275826" sldId="421"/>
        </pc:sldMkLst>
      </pc:sldChg>
      <pc:sldChg chg="modSp add mod">
        <pc:chgData name="Amanda Lewis" userId="4773bd96-a5b8-414d-a924-f88d55f7e4fd" providerId="ADAL" clId="{2B8A70F2-9D38-4B62-84C3-92648AC94461}" dt="2025-06-04T13:13:25.922" v="8358" actId="1036"/>
        <pc:sldMkLst>
          <pc:docMk/>
          <pc:sldMk cId="4150733381" sldId="421"/>
        </pc:sldMkLst>
      </pc:sldChg>
      <pc:sldChg chg="del">
        <pc:chgData name="Amanda Lewis" userId="4773bd96-a5b8-414d-a924-f88d55f7e4fd" providerId="ADAL" clId="{2B8A70F2-9D38-4B62-84C3-92648AC94461}" dt="2025-06-04T13:02:45.264" v="6690" actId="2696"/>
        <pc:sldMkLst>
          <pc:docMk/>
          <pc:sldMk cId="2188099962" sldId="423"/>
        </pc:sldMkLst>
      </pc:sldChg>
      <pc:sldChg chg="modSp add mod">
        <pc:chgData name="Amanda Lewis" userId="4773bd96-a5b8-414d-a924-f88d55f7e4fd" providerId="ADAL" clId="{2B8A70F2-9D38-4B62-84C3-92648AC94461}" dt="2025-06-04T13:18:15.972" v="8790" actId="255"/>
        <pc:sldMkLst>
          <pc:docMk/>
          <pc:sldMk cId="2746012399" sldId="423"/>
        </pc:sldMkLst>
      </pc:sldChg>
      <pc:sldChg chg="modSp del mod">
        <pc:chgData name="Amanda Lewis" userId="4773bd96-a5b8-414d-a924-f88d55f7e4fd" providerId="ADAL" clId="{2B8A70F2-9D38-4B62-84C3-92648AC94461}" dt="2025-06-06T08:39:49.692" v="24511" actId="47"/>
        <pc:sldMkLst>
          <pc:docMk/>
          <pc:sldMk cId="2890888638" sldId="427"/>
        </pc:sldMkLst>
      </pc:sldChg>
      <pc:sldChg chg="del">
        <pc:chgData name="Amanda Lewis" userId="4773bd96-a5b8-414d-a924-f88d55f7e4fd" providerId="ADAL" clId="{2B8A70F2-9D38-4B62-84C3-92648AC94461}" dt="2025-06-04T13:25:38.874" v="9686" actId="47"/>
        <pc:sldMkLst>
          <pc:docMk/>
          <pc:sldMk cId="732009829" sldId="429"/>
        </pc:sldMkLst>
      </pc:sldChg>
      <pc:sldChg chg="del">
        <pc:chgData name="Amanda Lewis" userId="4773bd96-a5b8-414d-a924-f88d55f7e4fd" providerId="ADAL" clId="{2B8A70F2-9D38-4B62-84C3-92648AC94461}" dt="2025-06-04T13:25:39.443" v="9687" actId="47"/>
        <pc:sldMkLst>
          <pc:docMk/>
          <pc:sldMk cId="300318852" sldId="431"/>
        </pc:sldMkLst>
      </pc:sldChg>
      <pc:sldChg chg="del">
        <pc:chgData name="Amanda Lewis" userId="4773bd96-a5b8-414d-a924-f88d55f7e4fd" providerId="ADAL" clId="{2B8A70F2-9D38-4B62-84C3-92648AC94461}" dt="2025-06-04T13:25:39.885" v="9688" actId="47"/>
        <pc:sldMkLst>
          <pc:docMk/>
          <pc:sldMk cId="368167074" sldId="433"/>
        </pc:sldMkLst>
      </pc:sldChg>
      <pc:sldChg chg="del">
        <pc:chgData name="Amanda Lewis" userId="4773bd96-a5b8-414d-a924-f88d55f7e4fd" providerId="ADAL" clId="{2B8A70F2-9D38-4B62-84C3-92648AC94461}" dt="2025-06-04T13:25:40.586" v="9689" actId="47"/>
        <pc:sldMkLst>
          <pc:docMk/>
          <pc:sldMk cId="1944599659" sldId="435"/>
        </pc:sldMkLst>
      </pc:sldChg>
      <pc:sldChg chg="add">
        <pc:chgData name="Amanda Lewis" userId="4773bd96-a5b8-414d-a924-f88d55f7e4fd" providerId="ADAL" clId="{2B8A70F2-9D38-4B62-84C3-92648AC94461}" dt="2025-06-04T13:02:00.849" v="6689"/>
        <pc:sldMkLst>
          <pc:docMk/>
          <pc:sldMk cId="177823074" sldId="439"/>
        </pc:sldMkLst>
      </pc:sldChg>
      <pc:sldChg chg="del">
        <pc:chgData name="Amanda Lewis" userId="4773bd96-a5b8-414d-a924-f88d55f7e4fd" providerId="ADAL" clId="{2B8A70F2-9D38-4B62-84C3-92648AC94461}" dt="2025-06-04T13:01:48.331" v="6688" actId="2696"/>
        <pc:sldMkLst>
          <pc:docMk/>
          <pc:sldMk cId="1499849500" sldId="439"/>
        </pc:sldMkLst>
      </pc:sldChg>
      <pc:sldChg chg="del">
        <pc:chgData name="Amanda Lewis" userId="4773bd96-a5b8-414d-a924-f88d55f7e4fd" providerId="ADAL" clId="{2B8A70F2-9D38-4B62-84C3-92648AC94461}" dt="2025-06-04T13:02:45.264" v="6690" actId="2696"/>
        <pc:sldMkLst>
          <pc:docMk/>
          <pc:sldMk cId="2737505946" sldId="440"/>
        </pc:sldMkLst>
      </pc:sldChg>
      <pc:sldChg chg="add">
        <pc:chgData name="Amanda Lewis" userId="4773bd96-a5b8-414d-a924-f88d55f7e4fd" providerId="ADAL" clId="{2B8A70F2-9D38-4B62-84C3-92648AC94461}" dt="2025-06-04T13:02:52.270" v="6691"/>
        <pc:sldMkLst>
          <pc:docMk/>
          <pc:sldMk cId="2963718465" sldId="440"/>
        </pc:sldMkLst>
      </pc:sldChg>
      <pc:sldChg chg="modSp add mod">
        <pc:chgData name="Amanda Lewis" userId="4773bd96-a5b8-414d-a924-f88d55f7e4fd" providerId="ADAL" clId="{2B8A70F2-9D38-4B62-84C3-92648AC94461}" dt="2025-06-04T13:10:18.290" v="7984" actId="313"/>
        <pc:sldMkLst>
          <pc:docMk/>
          <pc:sldMk cId="762112365" sldId="441"/>
        </pc:sldMkLst>
      </pc:sldChg>
      <pc:sldChg chg="del">
        <pc:chgData name="Amanda Lewis" userId="4773bd96-a5b8-414d-a924-f88d55f7e4fd" providerId="ADAL" clId="{2B8A70F2-9D38-4B62-84C3-92648AC94461}" dt="2025-06-04T13:02:45.264" v="6690" actId="2696"/>
        <pc:sldMkLst>
          <pc:docMk/>
          <pc:sldMk cId="2543866184" sldId="441"/>
        </pc:sldMkLst>
      </pc:sldChg>
      <pc:sldChg chg="del">
        <pc:chgData name="Amanda Lewis" userId="4773bd96-a5b8-414d-a924-f88d55f7e4fd" providerId="ADAL" clId="{2B8A70F2-9D38-4B62-84C3-92648AC94461}" dt="2025-06-06T08:39:48.965" v="24510" actId="47"/>
        <pc:sldMkLst>
          <pc:docMk/>
          <pc:sldMk cId="1694480281" sldId="442"/>
        </pc:sldMkLst>
      </pc:sldChg>
      <pc:sldChg chg="add del">
        <pc:chgData name="Amanda Lewis" userId="4773bd96-a5b8-414d-a924-f88d55f7e4fd" providerId="ADAL" clId="{2B8A70F2-9D38-4B62-84C3-92648AC94461}" dt="2025-06-04T13:01:29.558" v="6683" actId="47"/>
        <pc:sldMkLst>
          <pc:docMk/>
          <pc:sldMk cId="3506949896" sldId="443"/>
        </pc:sldMkLst>
      </pc:sldChg>
      <pc:sldChg chg="modSp add del mod">
        <pc:chgData name="Amanda Lewis" userId="4773bd96-a5b8-414d-a924-f88d55f7e4fd" providerId="ADAL" clId="{2B8A70F2-9D38-4B62-84C3-92648AC94461}" dt="2025-06-04T12:29:18.506" v="1452" actId="2696"/>
        <pc:sldMkLst>
          <pc:docMk/>
          <pc:sldMk cId="26550412" sldId="444"/>
        </pc:sldMkLst>
      </pc:sldChg>
      <pc:sldChg chg="modSp add mod ord">
        <pc:chgData name="Amanda Lewis" userId="4773bd96-a5b8-414d-a924-f88d55f7e4fd" providerId="ADAL" clId="{2B8A70F2-9D38-4B62-84C3-92648AC94461}" dt="2025-06-04T12:49:35.076" v="4295" actId="313"/>
        <pc:sldMkLst>
          <pc:docMk/>
          <pc:sldMk cId="1629034302" sldId="444"/>
        </pc:sldMkLst>
      </pc:sldChg>
      <pc:sldChg chg="modSp add mod">
        <pc:chgData name="Amanda Lewis" userId="4773bd96-a5b8-414d-a924-f88d55f7e4fd" providerId="ADAL" clId="{2B8A70F2-9D38-4B62-84C3-92648AC94461}" dt="2025-06-04T13:01:08.039" v="6682" actId="313"/>
        <pc:sldMkLst>
          <pc:docMk/>
          <pc:sldMk cId="397166596" sldId="445"/>
        </pc:sldMkLst>
      </pc:sldChg>
      <pc:sldChg chg="modSp add mod">
        <pc:chgData name="Amanda Lewis" userId="4773bd96-a5b8-414d-a924-f88d55f7e4fd" providerId="ADAL" clId="{2B8A70F2-9D38-4B62-84C3-92648AC94461}" dt="2025-06-04T13:01:03.063" v="6681" actId="1036"/>
        <pc:sldMkLst>
          <pc:docMk/>
          <pc:sldMk cId="3375236396" sldId="446"/>
        </pc:sldMkLst>
      </pc:sldChg>
      <pc:sldChg chg="add del">
        <pc:chgData name="Amanda Lewis" userId="4773bd96-a5b8-414d-a924-f88d55f7e4fd" providerId="ADAL" clId="{2B8A70F2-9D38-4B62-84C3-92648AC94461}" dt="2025-06-04T12:55:31.446" v="5591" actId="47"/>
        <pc:sldMkLst>
          <pc:docMk/>
          <pc:sldMk cId="2006117320" sldId="447"/>
        </pc:sldMkLst>
      </pc:sldChg>
      <pc:sldChg chg="modSp add mod">
        <pc:chgData name="Amanda Lewis" userId="4773bd96-a5b8-414d-a924-f88d55f7e4fd" providerId="ADAL" clId="{2B8A70F2-9D38-4B62-84C3-92648AC94461}" dt="2025-06-04T12:49:46.922" v="4298" actId="313"/>
        <pc:sldMkLst>
          <pc:docMk/>
          <pc:sldMk cId="230382242" sldId="448"/>
        </pc:sldMkLst>
      </pc:sldChg>
      <pc:sldChg chg="modSp add mod">
        <pc:chgData name="Amanda Lewis" userId="4773bd96-a5b8-414d-a924-f88d55f7e4fd" providerId="ADAL" clId="{2B8A70F2-9D38-4B62-84C3-92648AC94461}" dt="2025-06-04T20:17:20.263" v="19895" actId="255"/>
        <pc:sldMkLst>
          <pc:docMk/>
          <pc:sldMk cId="2998881620" sldId="449"/>
        </pc:sldMkLst>
      </pc:sldChg>
      <pc:sldChg chg="modSp add mod">
        <pc:chgData name="Amanda Lewis" userId="4773bd96-a5b8-414d-a924-f88d55f7e4fd" providerId="ADAL" clId="{2B8A70F2-9D38-4B62-84C3-92648AC94461}" dt="2025-06-04T19:55:14.053" v="18147" actId="14100"/>
        <pc:sldMkLst>
          <pc:docMk/>
          <pc:sldMk cId="2555499017" sldId="450"/>
        </pc:sldMkLst>
      </pc:sldChg>
      <pc:sldChg chg="modSp add mod">
        <pc:chgData name="Amanda Lewis" userId="4773bd96-a5b8-414d-a924-f88d55f7e4fd" providerId="ADAL" clId="{2B8A70F2-9D38-4B62-84C3-92648AC94461}" dt="2025-06-04T20:16:36.891" v="19890" actId="255"/>
        <pc:sldMkLst>
          <pc:docMk/>
          <pc:sldMk cId="322721586" sldId="451"/>
        </pc:sldMkLst>
      </pc:sldChg>
      <pc:sldChg chg="modSp add mod">
        <pc:chgData name="Amanda Lewis" userId="4773bd96-a5b8-414d-a924-f88d55f7e4fd" providerId="ADAL" clId="{2B8A70F2-9D38-4B62-84C3-92648AC94461}" dt="2025-06-04T20:17:07.837" v="19894" actId="14100"/>
        <pc:sldMkLst>
          <pc:docMk/>
          <pc:sldMk cId="2023276916" sldId="452"/>
        </pc:sldMkLst>
      </pc:sldChg>
      <pc:sldChg chg="modSp add mod">
        <pc:chgData name="Amanda Lewis" userId="4773bd96-a5b8-414d-a924-f88d55f7e4fd" providerId="ADAL" clId="{2B8A70F2-9D38-4B62-84C3-92648AC94461}" dt="2025-06-04T19:11:20.686" v="13681" actId="33524"/>
        <pc:sldMkLst>
          <pc:docMk/>
          <pc:sldMk cId="2119630618" sldId="453"/>
        </pc:sldMkLst>
      </pc:sldChg>
      <pc:sldChg chg="modSp add mod ord">
        <pc:chgData name="Amanda Lewis" userId="4773bd96-a5b8-414d-a924-f88d55f7e4fd" providerId="ADAL" clId="{2B8A70F2-9D38-4B62-84C3-92648AC94461}" dt="2025-06-05T08:51:09.153" v="22606" actId="5793"/>
        <pc:sldMkLst>
          <pc:docMk/>
          <pc:sldMk cId="3722593113" sldId="454"/>
        </pc:sldMkLst>
      </pc:sldChg>
      <pc:sldChg chg="modSp add mod">
        <pc:chgData name="Amanda Lewis" userId="4773bd96-a5b8-414d-a924-f88d55f7e4fd" providerId="ADAL" clId="{2B8A70F2-9D38-4B62-84C3-92648AC94461}" dt="2025-06-04T20:30:44.172" v="21000" actId="14100"/>
        <pc:sldMkLst>
          <pc:docMk/>
          <pc:sldMk cId="512227815" sldId="455"/>
        </pc:sldMkLst>
      </pc:sldChg>
      <pc:sldChg chg="modSp add mod">
        <pc:chgData name="Amanda Lewis" userId="4773bd96-a5b8-414d-a924-f88d55f7e4fd" providerId="ADAL" clId="{2B8A70F2-9D38-4B62-84C3-92648AC94461}" dt="2025-06-05T09:14:20.541" v="23405" actId="14734"/>
        <pc:sldMkLst>
          <pc:docMk/>
          <pc:sldMk cId="1633644003" sldId="456"/>
        </pc:sldMkLst>
      </pc:sldChg>
      <pc:sldChg chg="addSp delSp modSp add mod">
        <pc:chgData name="Amanda Lewis" userId="4773bd96-a5b8-414d-a924-f88d55f7e4fd" providerId="ADAL" clId="{2B8A70F2-9D38-4B62-84C3-92648AC94461}" dt="2025-06-06T08:39:02.552" v="24507" actId="313"/>
        <pc:sldMkLst>
          <pc:docMk/>
          <pc:sldMk cId="2458192736" sldId="457"/>
        </pc:sldMkLst>
      </pc:sldChg>
      <pc:sldChg chg="modSp add del mod">
        <pc:chgData name="Amanda Lewis" userId="4773bd96-a5b8-414d-a924-f88d55f7e4fd" providerId="ADAL" clId="{2B8A70F2-9D38-4B62-84C3-92648AC94461}" dt="2025-06-06T08:39:50.277" v="24512" actId="47"/>
        <pc:sldMkLst>
          <pc:docMk/>
          <pc:sldMk cId="2940233613" sldId="458"/>
        </pc:sldMkLst>
      </pc:sldChg>
      <pc:sldChg chg="modSp add del mod">
        <pc:chgData name="Amanda Lewis" userId="4773bd96-a5b8-414d-a924-f88d55f7e4fd" providerId="ADAL" clId="{2B8A70F2-9D38-4B62-84C3-92648AC94461}" dt="2025-06-06T08:39:50.693" v="24513" actId="47"/>
        <pc:sldMkLst>
          <pc:docMk/>
          <pc:sldMk cId="51804694" sldId="459"/>
        </pc:sldMkLst>
      </pc:sldChg>
      <pc:sldChg chg="modSp add del mod">
        <pc:chgData name="Amanda Lewis" userId="4773bd96-a5b8-414d-a924-f88d55f7e4fd" providerId="ADAL" clId="{2B8A70F2-9D38-4B62-84C3-92648AC94461}" dt="2025-06-06T08:39:52.096" v="24514" actId="47"/>
        <pc:sldMkLst>
          <pc:docMk/>
          <pc:sldMk cId="3062921790" sldId="460"/>
        </pc:sldMkLst>
      </pc:sldChg>
      <pc:sldChg chg="modSp add del mod">
        <pc:chgData name="Amanda Lewis" userId="4773bd96-a5b8-414d-a924-f88d55f7e4fd" providerId="ADAL" clId="{2B8A70F2-9D38-4B62-84C3-92648AC94461}" dt="2025-06-06T08:39:52.652" v="24515" actId="47"/>
        <pc:sldMkLst>
          <pc:docMk/>
          <pc:sldMk cId="2393859467" sldId="461"/>
        </pc:sldMkLst>
      </pc:sldChg>
      <pc:sldChg chg="add del">
        <pc:chgData name="Amanda Lewis" userId="4773bd96-a5b8-414d-a924-f88d55f7e4fd" providerId="ADAL" clId="{2B8A70F2-9D38-4B62-84C3-92648AC94461}" dt="2025-06-04T13:26:04.082" v="9703" actId="47"/>
        <pc:sldMkLst>
          <pc:docMk/>
          <pc:sldMk cId="874130523" sldId="462"/>
        </pc:sldMkLst>
      </pc:sldChg>
    </pc:docChg>
  </pc:docChgLst>
  <pc:docChgLst>
    <pc:chgData name="Amanda Lewis" userId="4773bd96-a5b8-414d-a924-f88d55f7e4fd" providerId="ADAL" clId="{252D810A-9266-49D3-96EA-97C1E6049352}"/>
    <pc:docChg chg="undo custSel addSld delSld modSld">
      <pc:chgData name="Amanda Lewis" userId="4773bd96-a5b8-414d-a924-f88d55f7e4fd" providerId="ADAL" clId="{252D810A-9266-49D3-96EA-97C1E6049352}" dt="2023-10-25T13:24:49.896" v="83" actId="313"/>
      <pc:docMkLst>
        <pc:docMk/>
      </pc:docMkLst>
      <pc:sldChg chg="modSp mod">
        <pc:chgData name="Amanda Lewis" userId="4773bd96-a5b8-414d-a924-f88d55f7e4fd" providerId="ADAL" clId="{252D810A-9266-49D3-96EA-97C1E6049352}" dt="2023-10-18T13:30:13.943" v="1" actId="113"/>
        <pc:sldMkLst>
          <pc:docMk/>
          <pc:sldMk cId="3293385292" sldId="256"/>
        </pc:sldMkLst>
      </pc:sldChg>
      <pc:sldChg chg="modSp mod">
        <pc:chgData name="Amanda Lewis" userId="4773bd96-a5b8-414d-a924-f88d55f7e4fd" providerId="ADAL" clId="{252D810A-9266-49D3-96EA-97C1E6049352}" dt="2023-10-25T13:24:49.896" v="83" actId="313"/>
        <pc:sldMkLst>
          <pc:docMk/>
          <pc:sldMk cId="2644497606" sldId="403"/>
        </pc:sldMkLst>
      </pc:sldChg>
      <pc:sldChg chg="add">
        <pc:chgData name="Amanda Lewis" userId="4773bd96-a5b8-414d-a924-f88d55f7e4fd" providerId="ADAL" clId="{252D810A-9266-49D3-96EA-97C1E6049352}" dt="2023-10-18T19:50:00.070" v="2"/>
        <pc:sldMkLst>
          <pc:docMk/>
          <pc:sldMk cId="1536440703" sldId="409"/>
        </pc:sldMkLst>
      </pc:sldChg>
      <pc:sldChg chg="add del">
        <pc:chgData name="Amanda Lewis" userId="4773bd96-a5b8-414d-a924-f88d55f7e4fd" providerId="ADAL" clId="{252D810A-9266-49D3-96EA-97C1E6049352}" dt="2023-10-18T19:50:06.351" v="3" actId="47"/>
        <pc:sldMkLst>
          <pc:docMk/>
          <pc:sldMk cId="575274717" sldId="410"/>
        </pc:sldMkLst>
      </pc:sldChg>
      <pc:sldChg chg="add">
        <pc:chgData name="Amanda Lewis" userId="4773bd96-a5b8-414d-a924-f88d55f7e4fd" providerId="ADAL" clId="{252D810A-9266-49D3-96EA-97C1E6049352}" dt="2023-10-18T19:50:00.070" v="2"/>
        <pc:sldMkLst>
          <pc:docMk/>
          <pc:sldMk cId="3614704710" sldId="411"/>
        </pc:sldMkLst>
      </pc:sldChg>
      <pc:sldChg chg="add del">
        <pc:chgData name="Amanda Lewis" userId="4773bd96-a5b8-414d-a924-f88d55f7e4fd" providerId="ADAL" clId="{252D810A-9266-49D3-96EA-97C1E6049352}" dt="2023-10-18T19:50:07.561" v="4" actId="47"/>
        <pc:sldMkLst>
          <pc:docMk/>
          <pc:sldMk cId="2539243417" sldId="412"/>
        </pc:sldMkLst>
      </pc:sldChg>
      <pc:sldChg chg="add">
        <pc:chgData name="Amanda Lewis" userId="4773bd96-a5b8-414d-a924-f88d55f7e4fd" providerId="ADAL" clId="{252D810A-9266-49D3-96EA-97C1E6049352}" dt="2023-10-18T19:50:00.070" v="2"/>
        <pc:sldMkLst>
          <pc:docMk/>
          <pc:sldMk cId="3068209001" sldId="413"/>
        </pc:sldMkLst>
      </pc:sldChg>
      <pc:sldChg chg="add del">
        <pc:chgData name="Amanda Lewis" userId="4773bd96-a5b8-414d-a924-f88d55f7e4fd" providerId="ADAL" clId="{252D810A-9266-49D3-96EA-97C1E6049352}" dt="2023-10-18T19:50:08.803" v="5" actId="47"/>
        <pc:sldMkLst>
          <pc:docMk/>
          <pc:sldMk cId="394877432" sldId="414"/>
        </pc:sldMkLst>
      </pc:sldChg>
      <pc:sldChg chg="add">
        <pc:chgData name="Amanda Lewis" userId="4773bd96-a5b8-414d-a924-f88d55f7e4fd" providerId="ADAL" clId="{252D810A-9266-49D3-96EA-97C1E6049352}" dt="2023-10-18T19:50:00.070" v="2"/>
        <pc:sldMkLst>
          <pc:docMk/>
          <pc:sldMk cId="849134260" sldId="415"/>
        </pc:sldMkLst>
      </pc:sldChg>
      <pc:sldChg chg="add del">
        <pc:chgData name="Amanda Lewis" userId="4773bd96-a5b8-414d-a924-f88d55f7e4fd" providerId="ADAL" clId="{252D810A-9266-49D3-96EA-97C1E6049352}" dt="2023-10-18T19:50:10.070" v="6" actId="47"/>
        <pc:sldMkLst>
          <pc:docMk/>
          <pc:sldMk cId="1990949012" sldId="416"/>
        </pc:sldMkLst>
      </pc:sldChg>
      <pc:sldChg chg="add">
        <pc:chgData name="Amanda Lewis" userId="4773bd96-a5b8-414d-a924-f88d55f7e4fd" providerId="ADAL" clId="{252D810A-9266-49D3-96EA-97C1E6049352}" dt="2023-10-18T19:50:00.070" v="2"/>
        <pc:sldMkLst>
          <pc:docMk/>
          <pc:sldMk cId="1457880076" sldId="417"/>
        </pc:sldMkLst>
      </pc:sldChg>
      <pc:sldChg chg="addSp delSp modSp add mod">
        <pc:chgData name="Amanda Lewis" userId="4773bd96-a5b8-414d-a924-f88d55f7e4fd" providerId="ADAL" clId="{252D810A-9266-49D3-96EA-97C1E6049352}" dt="2023-10-18T19:51:11.471" v="47" actId="1076"/>
        <pc:sldMkLst>
          <pc:docMk/>
          <pc:sldMk cId="2207404440" sldId="418"/>
        </pc:sldMkLst>
      </pc:sldChg>
      <pc:sldChg chg="add del">
        <pc:chgData name="Amanda Lewis" userId="4773bd96-a5b8-414d-a924-f88d55f7e4fd" providerId="ADAL" clId="{252D810A-9266-49D3-96EA-97C1E6049352}" dt="2023-10-18T19:50:11.313" v="7" actId="47"/>
        <pc:sldMkLst>
          <pc:docMk/>
          <pc:sldMk cId="3928802848" sldId="418"/>
        </pc:sldMkLst>
      </pc:sldChg>
      <pc:sldChg chg="modSp add mod">
        <pc:chgData name="Amanda Lewis" userId="4773bd96-a5b8-414d-a924-f88d55f7e4fd" providerId="ADAL" clId="{252D810A-9266-49D3-96EA-97C1E6049352}" dt="2023-10-18T19:51:25.025" v="74" actId="20577"/>
        <pc:sldMkLst>
          <pc:docMk/>
          <pc:sldMk cId="740530666" sldId="419"/>
        </pc:sldMkLst>
      </pc:sldChg>
      <pc:sldChg chg="add">
        <pc:chgData name="Amanda Lewis" userId="4773bd96-a5b8-414d-a924-f88d55f7e4fd" providerId="ADAL" clId="{252D810A-9266-49D3-96EA-97C1E6049352}" dt="2023-10-25T13:23:47.927" v="75"/>
        <pc:sldMkLst>
          <pc:docMk/>
          <pc:sldMk cId="2184275826" sldId="421"/>
        </pc:sldMkLst>
      </pc:sldChg>
      <pc:sldChg chg="add">
        <pc:chgData name="Amanda Lewis" userId="4773bd96-a5b8-414d-a924-f88d55f7e4fd" providerId="ADAL" clId="{252D810A-9266-49D3-96EA-97C1E6049352}" dt="2023-10-25T13:23:47.927" v="75"/>
        <pc:sldMkLst>
          <pc:docMk/>
          <pc:sldMk cId="2188099962" sldId="423"/>
        </pc:sldMkLst>
      </pc:sldChg>
      <pc:sldChg chg="add">
        <pc:chgData name="Amanda Lewis" userId="4773bd96-a5b8-414d-a924-f88d55f7e4fd" providerId="ADAL" clId="{252D810A-9266-49D3-96EA-97C1E6049352}" dt="2023-10-25T13:24:11.253" v="76"/>
        <pc:sldMkLst>
          <pc:docMk/>
          <pc:sldMk cId="2890888638" sldId="427"/>
        </pc:sldMkLst>
      </pc:sldChg>
      <pc:sldChg chg="modSp add mod">
        <pc:chgData name="Amanda Lewis" userId="4773bd96-a5b8-414d-a924-f88d55f7e4fd" providerId="ADAL" clId="{252D810A-9266-49D3-96EA-97C1E6049352}" dt="2023-10-25T13:24:25.448" v="82" actId="1036"/>
        <pc:sldMkLst>
          <pc:docMk/>
          <pc:sldMk cId="732009829" sldId="429"/>
        </pc:sldMkLst>
      </pc:sldChg>
      <pc:sldChg chg="add">
        <pc:chgData name="Amanda Lewis" userId="4773bd96-a5b8-414d-a924-f88d55f7e4fd" providerId="ADAL" clId="{252D810A-9266-49D3-96EA-97C1E6049352}" dt="2023-10-25T13:24:11.253" v="76"/>
        <pc:sldMkLst>
          <pc:docMk/>
          <pc:sldMk cId="300318852" sldId="431"/>
        </pc:sldMkLst>
      </pc:sldChg>
      <pc:sldChg chg="add">
        <pc:chgData name="Amanda Lewis" userId="4773bd96-a5b8-414d-a924-f88d55f7e4fd" providerId="ADAL" clId="{252D810A-9266-49D3-96EA-97C1E6049352}" dt="2023-10-25T13:24:11.253" v="76"/>
        <pc:sldMkLst>
          <pc:docMk/>
          <pc:sldMk cId="368167074" sldId="433"/>
        </pc:sldMkLst>
      </pc:sldChg>
      <pc:sldChg chg="add">
        <pc:chgData name="Amanda Lewis" userId="4773bd96-a5b8-414d-a924-f88d55f7e4fd" providerId="ADAL" clId="{252D810A-9266-49D3-96EA-97C1E6049352}" dt="2023-10-25T13:24:11.253" v="76"/>
        <pc:sldMkLst>
          <pc:docMk/>
          <pc:sldMk cId="1944599659" sldId="435"/>
        </pc:sldMkLst>
      </pc:sldChg>
      <pc:sldChg chg="add">
        <pc:chgData name="Amanda Lewis" userId="4773bd96-a5b8-414d-a924-f88d55f7e4fd" providerId="ADAL" clId="{252D810A-9266-49D3-96EA-97C1E6049352}" dt="2023-10-25T13:24:11.253" v="76"/>
        <pc:sldMkLst>
          <pc:docMk/>
          <pc:sldMk cId="1694480281" sldId="442"/>
        </pc:sldMkLst>
      </pc:sldChg>
    </pc:docChg>
  </pc:docChgLst>
  <pc:docChgLst>
    <pc:chgData name="Amanda Lewis" userId="4773bd96-a5b8-414d-a924-f88d55f7e4fd" providerId="ADAL" clId="{BE1B44A3-E537-4749-BC23-538D7A2E6561}"/>
    <pc:docChg chg="undo custSel modSld">
      <pc:chgData name="Amanda Lewis" userId="4773bd96-a5b8-414d-a924-f88d55f7e4fd" providerId="ADAL" clId="{BE1B44A3-E537-4749-BC23-538D7A2E6561}" dt="2026-01-09T12:44:03.658" v="11" actId="14734"/>
      <pc:docMkLst>
        <pc:docMk/>
      </pc:docMkLst>
      <pc:sldChg chg="modSp mod">
        <pc:chgData name="Amanda Lewis" userId="4773bd96-a5b8-414d-a924-f88d55f7e4fd" providerId="ADAL" clId="{BE1B44A3-E537-4749-BC23-538D7A2E6561}" dt="2026-01-09T12:40:15.882" v="9" actId="14734"/>
        <pc:sldMkLst>
          <pc:docMk/>
          <pc:sldMk cId="3005616067" sldId="389"/>
        </pc:sldMkLst>
        <pc:graphicFrameChg chg="modGraphic">
          <ac:chgData name="Amanda Lewis" userId="4773bd96-a5b8-414d-a924-f88d55f7e4fd" providerId="ADAL" clId="{BE1B44A3-E537-4749-BC23-538D7A2E6561}" dt="2026-01-09T12:40:15.882" v="9" actId="14734"/>
          <ac:graphicFrameMkLst>
            <pc:docMk/>
            <pc:sldMk cId="3005616067" sldId="389"/>
            <ac:graphicFrameMk id="3" creationId="{0396A40A-8005-4458-D918-C6B900867B87}"/>
          </ac:graphicFrameMkLst>
        </pc:graphicFrameChg>
      </pc:sldChg>
      <pc:sldChg chg="modSp mod">
        <pc:chgData name="Amanda Lewis" userId="4773bd96-a5b8-414d-a924-f88d55f7e4fd" providerId="ADAL" clId="{BE1B44A3-E537-4749-BC23-538D7A2E6561}" dt="2026-01-09T12:29:23.298" v="5" actId="14734"/>
        <pc:sldMkLst>
          <pc:docMk/>
          <pc:sldMk cId="4150733381" sldId="421"/>
        </pc:sldMkLst>
        <pc:graphicFrameChg chg="modGraphic">
          <ac:chgData name="Amanda Lewis" userId="4773bd96-a5b8-414d-a924-f88d55f7e4fd" providerId="ADAL" clId="{BE1B44A3-E537-4749-BC23-538D7A2E6561}" dt="2026-01-09T12:29:23.298" v="5" actId="14734"/>
          <ac:graphicFrameMkLst>
            <pc:docMk/>
            <pc:sldMk cId="4150733381" sldId="421"/>
            <ac:graphicFrameMk id="3" creationId="{0396A40A-8005-4458-D918-C6B900867B87}"/>
          </ac:graphicFrameMkLst>
        </pc:graphicFrameChg>
      </pc:sldChg>
      <pc:sldChg chg="modSp mod">
        <pc:chgData name="Amanda Lewis" userId="4773bd96-a5b8-414d-a924-f88d55f7e4fd" providerId="ADAL" clId="{BE1B44A3-E537-4749-BC23-538D7A2E6561}" dt="2026-01-09T12:28:27.232" v="3" actId="14734"/>
        <pc:sldMkLst>
          <pc:docMk/>
          <pc:sldMk cId="762112365" sldId="441"/>
        </pc:sldMkLst>
        <pc:graphicFrameChg chg="modGraphic">
          <ac:chgData name="Amanda Lewis" userId="4773bd96-a5b8-414d-a924-f88d55f7e4fd" providerId="ADAL" clId="{BE1B44A3-E537-4749-BC23-538D7A2E6561}" dt="2026-01-09T12:28:27.232" v="3" actId="14734"/>
          <ac:graphicFrameMkLst>
            <pc:docMk/>
            <pc:sldMk cId="762112365" sldId="441"/>
            <ac:graphicFrameMk id="3" creationId="{0396A40A-8005-4458-D918-C6B900867B87}"/>
          </ac:graphicFrameMkLst>
        </pc:graphicFrameChg>
      </pc:sldChg>
      <pc:sldChg chg="modSp mod">
        <pc:chgData name="Amanda Lewis" userId="4773bd96-a5b8-414d-a924-f88d55f7e4fd" providerId="ADAL" clId="{BE1B44A3-E537-4749-BC23-538D7A2E6561}" dt="2026-01-09T11:55:32.321" v="0" actId="14734"/>
        <pc:sldMkLst>
          <pc:docMk/>
          <pc:sldMk cId="1629034302" sldId="444"/>
        </pc:sldMkLst>
        <pc:graphicFrameChg chg="modGraphic">
          <ac:chgData name="Amanda Lewis" userId="4773bd96-a5b8-414d-a924-f88d55f7e4fd" providerId="ADAL" clId="{BE1B44A3-E537-4749-BC23-538D7A2E6561}" dt="2026-01-09T11:55:32.321" v="0" actId="14734"/>
          <ac:graphicFrameMkLst>
            <pc:docMk/>
            <pc:sldMk cId="1629034302" sldId="444"/>
            <ac:graphicFrameMk id="3" creationId="{A68EA0FA-9C66-8CE8-3970-D748B49D9821}"/>
          </ac:graphicFrameMkLst>
        </pc:graphicFrameChg>
      </pc:sldChg>
      <pc:sldChg chg="modSp mod">
        <pc:chgData name="Amanda Lewis" userId="4773bd96-a5b8-414d-a924-f88d55f7e4fd" providerId="ADAL" clId="{BE1B44A3-E537-4749-BC23-538D7A2E6561}" dt="2026-01-09T12:28:30.628" v="4" actId="14734"/>
        <pc:sldMkLst>
          <pc:docMk/>
          <pc:sldMk cId="397166596" sldId="445"/>
        </pc:sldMkLst>
        <pc:graphicFrameChg chg="modGraphic">
          <ac:chgData name="Amanda Lewis" userId="4773bd96-a5b8-414d-a924-f88d55f7e4fd" providerId="ADAL" clId="{BE1B44A3-E537-4749-BC23-538D7A2E6561}" dt="2026-01-09T12:28:30.628" v="4" actId="14734"/>
          <ac:graphicFrameMkLst>
            <pc:docMk/>
            <pc:sldMk cId="397166596" sldId="445"/>
            <ac:graphicFrameMk id="3" creationId="{9AEAF329-2BD1-EC16-2865-9C6E41C91CDA}"/>
          </ac:graphicFrameMkLst>
        </pc:graphicFrameChg>
      </pc:sldChg>
      <pc:sldChg chg="modSp mod">
        <pc:chgData name="Amanda Lewis" userId="4773bd96-a5b8-414d-a924-f88d55f7e4fd" providerId="ADAL" clId="{BE1B44A3-E537-4749-BC23-538D7A2E6561}" dt="2026-01-09T12:35:24.278" v="7" actId="14734"/>
        <pc:sldMkLst>
          <pc:docMk/>
          <pc:sldMk cId="2023276916" sldId="452"/>
        </pc:sldMkLst>
        <pc:graphicFrameChg chg="modGraphic">
          <ac:chgData name="Amanda Lewis" userId="4773bd96-a5b8-414d-a924-f88d55f7e4fd" providerId="ADAL" clId="{BE1B44A3-E537-4749-BC23-538D7A2E6561}" dt="2026-01-09T12:35:24.278" v="7" actId="14734"/>
          <ac:graphicFrameMkLst>
            <pc:docMk/>
            <pc:sldMk cId="2023276916" sldId="452"/>
            <ac:graphicFrameMk id="3" creationId="{724B85F1-4496-D728-72A3-493A2754E58D}"/>
          </ac:graphicFrameMkLst>
        </pc:graphicFrameChg>
      </pc:sldChg>
      <pc:sldChg chg="modSp mod">
        <pc:chgData name="Amanda Lewis" userId="4773bd96-a5b8-414d-a924-f88d55f7e4fd" providerId="ADAL" clId="{BE1B44A3-E537-4749-BC23-538D7A2E6561}" dt="2026-01-09T12:39:13.880" v="8" actId="14734"/>
        <pc:sldMkLst>
          <pc:docMk/>
          <pc:sldMk cId="2119630618" sldId="453"/>
        </pc:sldMkLst>
        <pc:graphicFrameChg chg="modGraphic">
          <ac:chgData name="Amanda Lewis" userId="4773bd96-a5b8-414d-a924-f88d55f7e4fd" providerId="ADAL" clId="{BE1B44A3-E537-4749-BC23-538D7A2E6561}" dt="2026-01-09T12:39:13.880" v="8" actId="14734"/>
          <ac:graphicFrameMkLst>
            <pc:docMk/>
            <pc:sldMk cId="2119630618" sldId="453"/>
            <ac:graphicFrameMk id="3" creationId="{D43DA0C1-C910-5161-43DA-692C5F82E958}"/>
          </ac:graphicFrameMkLst>
        </pc:graphicFrameChg>
      </pc:sldChg>
      <pc:sldChg chg="modSp mod">
        <pc:chgData name="Amanda Lewis" userId="4773bd96-a5b8-414d-a924-f88d55f7e4fd" providerId="ADAL" clId="{BE1B44A3-E537-4749-BC23-538D7A2E6561}" dt="2026-01-09T12:44:03.658" v="11" actId="14734"/>
        <pc:sldMkLst>
          <pc:docMk/>
          <pc:sldMk cId="512227815" sldId="455"/>
        </pc:sldMkLst>
        <pc:graphicFrameChg chg="modGraphic">
          <ac:chgData name="Amanda Lewis" userId="4773bd96-a5b8-414d-a924-f88d55f7e4fd" providerId="ADAL" clId="{BE1B44A3-E537-4749-BC23-538D7A2E6561}" dt="2026-01-09T12:44:03.658" v="11" actId="14734"/>
          <ac:graphicFrameMkLst>
            <pc:docMk/>
            <pc:sldMk cId="512227815" sldId="455"/>
            <ac:graphicFrameMk id="3" creationId="{A1E6C91D-7888-30AE-4282-54FFD9424C74}"/>
          </ac:graphicFrameMkLst>
        </pc:graphicFrameChg>
      </pc:sldChg>
    </pc:docChg>
  </pc:docChgLst>
  <pc:docChgLst>
    <pc:chgData name="Amanda Lewis" userId="4773bd96-a5b8-414d-a924-f88d55f7e4fd" providerId="ADAL" clId="{8A031F35-3F74-4B3A-B12A-6303F744FEDE}"/>
    <pc:docChg chg="custSel modSld">
      <pc:chgData name="Amanda Lewis" userId="4773bd96-a5b8-414d-a924-f88d55f7e4fd" providerId="ADAL" clId="{8A031F35-3F74-4B3A-B12A-6303F744FEDE}" dt="2024-11-11T14:24:06.826" v="13" actId="20577"/>
      <pc:docMkLst>
        <pc:docMk/>
      </pc:docMkLst>
      <pc:sldChg chg="modSp mod">
        <pc:chgData name="Amanda Lewis" userId="4773bd96-a5b8-414d-a924-f88d55f7e4fd" providerId="ADAL" clId="{8A031F35-3F74-4B3A-B12A-6303F744FEDE}" dt="2024-11-11T14:24:06.826" v="13" actId="20577"/>
        <pc:sldMkLst>
          <pc:docMk/>
          <pc:sldMk cId="1457880076" sldId="41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47EAE3-9A62-4E20-BD43-4E65DAB0EEDF}" type="datetimeFigureOut">
              <a:rPr lang="en-GB" smtClean="0"/>
              <a:t>09/01/2026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18D80A-6BC7-4399-B7FA-ACDD51FBD14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11897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90BBD0-48B9-4B18-9055-416BAEE9119E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016184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C15C92-D61E-A468-EAF3-E95CE47F1A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77F8589-5732-7489-317B-17D51DFA917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B335761-CDF0-B409-21C7-2B14682BE5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95F2C7-6AA7-4AD3-4210-4B0AE3AC430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90BBD0-48B9-4B18-9055-416BAEE9119E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1069000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FBC7CE-4D50-262C-C721-49BB22AC74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EDBA201-C6EA-67AB-1BEC-C98565AEF17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1AD25E4-BDBE-0EA2-63E8-6323E162353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0D1F9B-F210-D775-812C-41BD77093E3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90BBD0-48B9-4B18-9055-416BAEE9119E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6829273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0F3FAE-B9F8-11AD-D85C-72AA577354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F5F2DBB-32CE-8223-E635-4BF2D8D8E45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22EFA2E-E466-50E3-700B-214085C9083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AC466A-DDC8-4106-5DB3-C5FD4264483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90BBD0-48B9-4B18-9055-416BAEE9119E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0023929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E21996-8AC2-D408-24D5-CF50937A57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56AF0EB-FE45-1922-CD81-3B345BDEB75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B1DBB81-3317-CEEE-04DF-ECDDC135CF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5D33D6-570C-0789-85B5-9BFBC05E964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90BBD0-48B9-4B18-9055-416BAEE9119E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97465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90BBD0-48B9-4B18-9055-416BAEE9119E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6119441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96F9F7-6B18-185A-67B4-82694E9FD3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147A0B5-D0A2-7697-8047-E0FF047CF31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82CE385-B442-FDCD-B972-41552D2B1B9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0085B8-83AD-254A-E44B-78D29369166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90BBD0-48B9-4B18-9055-416BAEE9119E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3531632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90BBD0-48B9-4B18-9055-416BAEE9119E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1905135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90BBD0-48B9-4B18-9055-416BAEE9119E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5704810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90BBD0-48B9-4B18-9055-416BAEE9119E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1602365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90BBD0-48B9-4B18-9055-416BAEE9119E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249442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B663C3-66E3-A48A-9D84-39227BB3CC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444EDCE-C73D-805F-3A2F-21630710BC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8422515-BDA0-17EF-6B4B-C432CE7011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B32639-5DE9-491A-C23D-A691CB191FC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90BBD0-48B9-4B18-9055-416BAEE9119E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9480842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AF1DBF-C46A-A157-CF62-1526D7CB41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B892EB6-B9CE-7485-5C71-A5ED5261A04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8DD8075-9F5E-DF75-9FBF-2F534D1AA7A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904729-2CE7-4A68-7089-2B0C6670786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90BBD0-48B9-4B18-9055-416BAEE9119E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8331567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3258A6-E61A-C3B4-1CDC-FFF7E1B70A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1DFACDE-9620-9BCA-853F-851A91321F8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B1B364A-6C51-68A7-3372-27401A304A0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618D94-17B7-6511-B30C-DF92B6CC320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90BBD0-48B9-4B18-9055-416BAEE9119E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0801590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5D214A-F972-4FDD-2A14-9130AB8EC1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A5A548D-EC07-6CC2-65D1-99FE8B2C24D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A7B95ED-65D4-6472-D595-8B0E92F9102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E64C60-009D-172A-E92E-C6B426B480A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90BBD0-48B9-4B18-9055-416BAEE9119E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1389519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02A20B-279B-A650-3576-4851556390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459DFE9-2F1E-D315-D787-88463E31336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533F1F1-4B70-9D23-9543-25AEA837656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7FF910-70AA-2F74-93A7-5E76A09D1B3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90BBD0-48B9-4B18-9055-416BAEE9119E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653270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92D66F-AC56-A671-8301-4A8B362510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B50A47A-58AB-705F-9DF7-91511FA732B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254E8C1-13C1-F336-01C4-86F37906BAC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366846-98A6-EF2B-2350-ABBC5D679BB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90BBD0-48B9-4B18-9055-416BAEE9119E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858700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DFA355-B9E9-0FC0-9B3B-F04E916B02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CF0EC33-30F2-673C-F2DA-6CD42FBEDF0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150FC96-BCC2-02DB-F5D3-08A9099B7ED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1D496E-8859-584D-BD38-DD2D7F2443F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90BBD0-48B9-4B18-9055-416BAEE9119E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373702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87AE6D-8E0A-264F-A233-2355E3E529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534E9E6-EB84-DD00-AC52-7BA3B20FACA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BCE8F61-AE69-5893-69E0-12411F56B0B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FA1FC0-72EA-72E5-C723-A2B570185D6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90BBD0-48B9-4B18-9055-416BAEE9119E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29511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90BBD0-48B9-4B18-9055-416BAEE9119E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015695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90BBD0-48B9-4B18-9055-416BAEE9119E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719123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90BBD0-48B9-4B18-9055-416BAEE9119E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733901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90BBD0-48B9-4B18-9055-416BAEE9119E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576217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70A801-8455-8664-2993-E611C7B509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F552DC-D35F-2C45-F822-ED13FC71B0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AFF76D-8654-DDFF-4E2D-DAF5231C3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B673B-ADB1-4970-A725-336A92752DE1}" type="datetimeFigureOut">
              <a:rPr lang="en-GB" smtClean="0"/>
              <a:t>09/01/2026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1F3AFE-EA8F-CCE1-5F40-3F9A201AB8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BCED4D-0006-FB9A-FC5D-4E80213FF6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0E9B5-27F7-4CA7-AD1B-537971E8AD5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32917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4E8FF5-85D4-CAF4-CE7D-43281F7C6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589FA1-339C-077F-9C77-1E2AF81A56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7F45D0-2B4F-02AD-88C5-CCCD249E7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B673B-ADB1-4970-A725-336A92752DE1}" type="datetimeFigureOut">
              <a:rPr lang="en-GB" smtClean="0"/>
              <a:t>09/01/2026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70F4ED-9B9A-3580-5E99-5C73F12DB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966F92-428D-AC8C-5E53-10BE66D5D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0E9B5-27F7-4CA7-AD1B-537971E8AD5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05523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8B0F243-D950-F04D-25E2-6449E53C9C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DE9222-6674-B30D-F829-E2F3133190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44F079-582A-BBF0-149A-B0F10C06C6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B673B-ADB1-4970-A725-336A92752DE1}" type="datetimeFigureOut">
              <a:rPr lang="en-GB" smtClean="0"/>
              <a:t>09/01/2026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604E0F-A1DF-9811-7D91-B34442C10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4A603A-5D99-EE24-6FA2-B6A773150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0E9B5-27F7-4CA7-AD1B-537971E8AD5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37247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02F7E2-C471-43C1-1F4C-4797609225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C5A9CE-ADEA-34E5-3820-EE904CC960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3DF450-89A2-9EA3-F31B-634FB7CA2F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B673B-ADB1-4970-A725-336A92752DE1}" type="datetimeFigureOut">
              <a:rPr lang="en-GB" smtClean="0"/>
              <a:t>09/01/2026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ECB72F-D515-236E-70D8-0F07FD44A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5C765C-FF88-5F2B-3ECB-00D9E98C2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0E9B5-27F7-4CA7-AD1B-537971E8AD5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0079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0D6E2C-872F-E6D4-498E-92F5F0764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4D9255-D79E-D7B7-711B-114A505E11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D03BA6-B369-379A-42E1-EB0C64C584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B673B-ADB1-4970-A725-336A92752DE1}" type="datetimeFigureOut">
              <a:rPr lang="en-GB" smtClean="0"/>
              <a:t>09/01/2026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EE88AE-20DE-1470-BEEE-650BEEB9B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EC6592-7207-4D6F-BDE2-7A88975A0C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0E9B5-27F7-4CA7-AD1B-537971E8AD5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09289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05B302-6FC5-EE3C-F69D-E8019352C7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C445F6-AA00-4981-B195-8E20E87D32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8C52CF-903D-BBDA-5F38-E40B547E10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27803E-5A85-7B52-5B31-7ACCF51AB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B673B-ADB1-4970-A725-336A92752DE1}" type="datetimeFigureOut">
              <a:rPr lang="en-GB" smtClean="0"/>
              <a:t>09/01/2026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5C85D1-57CA-4F6E-F35B-98F16F6AC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B22E9C-1132-A4CE-BB87-B8CA9EB74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0E9B5-27F7-4CA7-AD1B-537971E8AD5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0346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94C8B2-60A0-69D9-08E8-2D7206C780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4F5428-3D5C-E7D7-6AD0-180B75BA12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EA6D54-63E0-0161-F8B8-09605BB2F4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9D3D8FE-6258-121B-7B20-0C046CB3D7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BB33E2C-B320-7382-C841-956AF6DAFA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7E744C2-E0DE-C597-AB9E-BFFA173607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B673B-ADB1-4970-A725-336A92752DE1}" type="datetimeFigureOut">
              <a:rPr lang="en-GB" smtClean="0"/>
              <a:t>09/01/2026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18110A1-FC3D-4A2B-C129-290EDBA86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2E2119E-E615-4C0C-E782-0AF670E7B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0E9B5-27F7-4CA7-AD1B-537971E8AD5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57774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196A67-FC85-B587-D70C-B1461A63FB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2FDDCA-F741-F8C9-CAE5-BA9F9F2422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B673B-ADB1-4970-A725-336A92752DE1}" type="datetimeFigureOut">
              <a:rPr lang="en-GB" smtClean="0"/>
              <a:t>09/01/2026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461C34-E43D-DC0F-E626-009E5665D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9F49B48-5B51-6286-BBF6-A58DDA685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0E9B5-27F7-4CA7-AD1B-537971E8AD5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67454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03C44C3-89E9-5ED2-3F04-04DC15281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B673B-ADB1-4970-A725-336A92752DE1}" type="datetimeFigureOut">
              <a:rPr lang="en-GB" smtClean="0"/>
              <a:t>09/01/2026</a:t>
            </a:fld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874FFA8-FF88-B3F2-2E6D-54250F1A99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701E37-57A2-DD31-C3EC-A4E500177E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0E9B5-27F7-4CA7-AD1B-537971E8AD5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87561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96A4CC-7687-41B3-C65A-32D3DAFFB1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88D4D0-FF61-1CEF-9245-F06D10B32F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FC82DE-0132-CD85-922C-F8C7C070B2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CCA182-13CB-DE0B-F86D-F22B7EF3FA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B673B-ADB1-4970-A725-336A92752DE1}" type="datetimeFigureOut">
              <a:rPr lang="en-GB" smtClean="0"/>
              <a:t>09/01/2026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3E5F3B-2BC0-3DD5-9307-54A7FAB03E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EEDF09-7A19-9B92-A959-90EA7995D8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0E9B5-27F7-4CA7-AD1B-537971E8AD5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4028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97ABB2-6C66-99E1-2BC5-B6E0937A8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3190A43-32EB-C184-361E-17F973A855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7D15D0-70E1-6C45-2B68-06A0C18333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764299-8C4C-B468-64CB-07930DF1D2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B673B-ADB1-4970-A725-336A92752DE1}" type="datetimeFigureOut">
              <a:rPr lang="en-GB" smtClean="0"/>
              <a:t>09/01/2026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7A8AE6-ACDF-83B5-8289-A50EA2CAD3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1379E5-7AC7-4089-85B8-675BD04B2B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0E9B5-27F7-4CA7-AD1B-537971E8AD5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8017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E02147-5C05-98F4-EC86-0B4726D74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A4E412-115C-F5DA-FE0D-BDF28A335A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233E7-F442-B222-53B1-ADF0AC883B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FB673B-ADB1-4970-A725-336A92752DE1}" type="datetimeFigureOut">
              <a:rPr lang="en-GB" smtClean="0"/>
              <a:t>09/01/2026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2FDC79-5C4B-849A-59B2-8AAD562FF8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229C94-86E1-7B1F-7EAF-7DEEC42E0F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A0E9B5-27F7-4CA7-AD1B-537971E8AD5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43587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07A5BCC-E7C5-AB09-9179-D170F98D84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802646"/>
            <a:ext cx="12192000" cy="8345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Core knowledge booklet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F1FCB22C-E341-185B-946E-C15C9331FD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04161"/>
            <a:ext cx="12192000" cy="834500"/>
          </a:xfrm>
          <a:prstGeom prst="rect">
            <a:avLst/>
          </a:prstGeom>
          <a:solidFill>
            <a:srgbClr val="FFCC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GCSE History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1FDB2BE7-6C61-5F94-750F-38C11AA204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001131"/>
            <a:ext cx="12192000" cy="164699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Instructions: </a:t>
            </a:r>
            <a:r>
              <a:rPr kumimoji="0" lang="en-GB" altLang="en-US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Each week you will be directed to one core knowledge page to learn as part of your homework. This will be tested in class the following week. 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CDFBE911-EB06-9B5C-4644-7CE1C9D7BF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195393"/>
            <a:ext cx="12192000" cy="10673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Remember: </a:t>
            </a:r>
            <a:r>
              <a:rPr kumimoji="0" lang="en-GB" altLang="en-US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All knowledge comes from your knowledge organisers. </a:t>
            </a:r>
          </a:p>
        </p:txBody>
      </p:sp>
    </p:spTree>
    <p:extLst>
      <p:ext uri="{BB962C8B-B14F-4D97-AF65-F5344CB8AC3E}">
        <p14:creationId xmlns:p14="http://schemas.microsoft.com/office/powerpoint/2010/main" val="32933852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28221" y="1"/>
            <a:ext cx="12192000" cy="555172"/>
          </a:xfrm>
          <a:prstGeom prst="rect">
            <a:avLst/>
          </a:prstGeom>
          <a:solidFill>
            <a:srgbClr val="FFCC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WF2 Medical problems and care: Core knowledge</a:t>
            </a: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9304A424-09F3-BD2B-9427-45458DC71E08}"/>
              </a:ext>
            </a:extLst>
          </p:cNvPr>
          <p:cNvSpPr txBox="1">
            <a:spLocks/>
          </p:cNvSpPr>
          <p:nvPr/>
        </p:nvSpPr>
        <p:spPr>
          <a:xfrm>
            <a:off x="269509" y="6293697"/>
            <a:ext cx="11652981" cy="4713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400" dirty="0">
                <a:latin typeface="Comic Sans MS" panose="030F0702030302020204" pitchFamily="66" charset="0"/>
                <a:ea typeface="Calibri"/>
                <a:cs typeface="Arial"/>
              </a:rPr>
              <a:t>Use the information sheet to revise core knowledge. </a:t>
            </a:r>
            <a:endParaRPr lang="en-US" sz="2400" dirty="0">
              <a:latin typeface="Comic Sans MS" panose="030F0702030302020204" pitchFamily="66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0396A40A-8005-4458-D918-C6B900867B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1736209"/>
              </p:ext>
            </p:extLst>
          </p:nvPr>
        </p:nvGraphicFramePr>
        <p:xfrm>
          <a:off x="297730" y="641129"/>
          <a:ext cx="11652981" cy="5577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1433">
                  <a:extLst>
                    <a:ext uri="{9D8B030D-6E8A-4147-A177-3AD203B41FA5}">
                      <a16:colId xmlns:a16="http://schemas.microsoft.com/office/drawing/2014/main" val="2168928567"/>
                    </a:ext>
                  </a:extLst>
                </a:gridCol>
                <a:gridCol w="8996732">
                  <a:extLst>
                    <a:ext uri="{9D8B030D-6E8A-4147-A177-3AD203B41FA5}">
                      <a16:colId xmlns:a16="http://schemas.microsoft.com/office/drawing/2014/main" val="1279767155"/>
                    </a:ext>
                  </a:extLst>
                </a:gridCol>
                <a:gridCol w="2084816">
                  <a:extLst>
                    <a:ext uri="{9D8B030D-6E8A-4147-A177-3AD203B41FA5}">
                      <a16:colId xmlns:a16="http://schemas.microsoft.com/office/drawing/2014/main" val="3470721390"/>
                    </a:ext>
                  </a:extLst>
                </a:gridCol>
              </a:tblGrid>
              <a:tr h="15239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Which organisation was responsible for medical care in the army?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RAMC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22215"/>
                  </a:ext>
                </a:extLst>
              </a:tr>
              <a:tr h="235511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Which women’s organisation provided support such as driving ambulances and providing emergency first aid?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FANY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1221897"/>
                  </a:ext>
                </a:extLst>
              </a:tr>
              <a:tr h="15239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How many horses pulled the ambulance wagon in difficult terrain?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1828475"/>
                  </a:ext>
                </a:extLst>
              </a:tr>
              <a:tr h="15239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Where was there an underground hospital?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Arras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1293157"/>
                  </a:ext>
                </a:extLst>
              </a:tr>
              <a:tr h="15239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was the main method of prevention for trench foot?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Whale oil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4606771"/>
                  </a:ext>
                </a:extLst>
              </a:tr>
              <a:tr h="15239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Which trench illness included fly like symptoms with a high temperature?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Trench fever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9115578"/>
                  </a:ext>
                </a:extLst>
              </a:tr>
              <a:tr h="15239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7.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How many British troops experienced shellshock?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80,000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4787974"/>
                  </a:ext>
                </a:extLst>
              </a:tr>
              <a:tr h="15239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How many British soldiers died from gas attacks?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960321"/>
                  </a:ext>
                </a:extLst>
              </a:tr>
              <a:tr h="15239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9.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By 1918 how many men had lost limbs through amputation?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240,000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4255374"/>
                  </a:ext>
                </a:extLst>
              </a:tr>
              <a:tr h="15239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10.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Which trench illness had symptoms of tiredness, headaches, nightmares and uncontrollable shaking?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Shellshock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5828491"/>
                  </a:ext>
                </a:extLst>
              </a:tr>
              <a:tr h="15239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11.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was the method of preventing trench fever?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Delousing stations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4233024"/>
                  </a:ext>
                </a:extLst>
              </a:tr>
              <a:tr h="15239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12.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How many men were affected by trench fever?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500,000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0084978"/>
                  </a:ext>
                </a:extLst>
              </a:tr>
              <a:tr h="15239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13.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High explosive shells and shrapnel were responsible for what percentage of wounds?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58%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8949849"/>
                  </a:ext>
                </a:extLst>
              </a:tr>
              <a:tr h="357986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14.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three types of gas were used during WW1?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Chlorine, Phosgene and Mustard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779386"/>
                  </a:ext>
                </a:extLst>
              </a:tr>
              <a:tr h="235511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15.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Regimental aid posts, dressing stations, casualty clearing stations and base hospitals were all part of what?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Chain of evacuation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11032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07333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28221" y="1"/>
            <a:ext cx="12192000" cy="555172"/>
          </a:xfrm>
          <a:prstGeom prst="rect">
            <a:avLst/>
          </a:prstGeom>
          <a:solidFill>
            <a:srgbClr val="FFCC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WF3 New treatments: Core knowledge</a:t>
            </a: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9304A424-09F3-BD2B-9427-45458DC71E08}"/>
              </a:ext>
            </a:extLst>
          </p:cNvPr>
          <p:cNvSpPr txBox="1">
            <a:spLocks/>
          </p:cNvSpPr>
          <p:nvPr/>
        </p:nvSpPr>
        <p:spPr>
          <a:xfrm>
            <a:off x="269509" y="6213487"/>
            <a:ext cx="11652981" cy="4713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400" dirty="0">
                <a:latin typeface="Comic Sans MS" panose="030F0702030302020204" pitchFamily="66" charset="0"/>
                <a:ea typeface="Calibri"/>
                <a:cs typeface="Arial"/>
              </a:rPr>
              <a:t>Use the information sheet to revise core knowledge. </a:t>
            </a:r>
            <a:endParaRPr lang="en-US" sz="2400" dirty="0">
              <a:latin typeface="Comic Sans MS" panose="030F0702030302020204" pitchFamily="66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0396A40A-8005-4458-D918-C6B900867B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1387313"/>
              </p:ext>
            </p:extLst>
          </p:nvPr>
        </p:nvGraphicFramePr>
        <p:xfrm>
          <a:off x="297730" y="641130"/>
          <a:ext cx="11652981" cy="527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1433">
                  <a:extLst>
                    <a:ext uri="{9D8B030D-6E8A-4147-A177-3AD203B41FA5}">
                      <a16:colId xmlns:a16="http://schemas.microsoft.com/office/drawing/2014/main" val="2168928567"/>
                    </a:ext>
                  </a:extLst>
                </a:gridCol>
                <a:gridCol w="8895323">
                  <a:extLst>
                    <a:ext uri="{9D8B030D-6E8A-4147-A177-3AD203B41FA5}">
                      <a16:colId xmlns:a16="http://schemas.microsoft.com/office/drawing/2014/main" val="1279767155"/>
                    </a:ext>
                  </a:extLst>
                </a:gridCol>
                <a:gridCol w="2186225">
                  <a:extLst>
                    <a:ext uri="{9D8B030D-6E8A-4147-A177-3AD203B41FA5}">
                      <a16:colId xmlns:a16="http://schemas.microsoft.com/office/drawing/2014/main" val="3470721390"/>
                    </a:ext>
                  </a:extLst>
                </a:gridCol>
              </a:tblGrid>
              <a:tr h="18749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Who discovered X-rays in 1895?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Wilhelm Rontgen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22215"/>
                  </a:ext>
                </a:extLst>
              </a:tr>
              <a:tr h="18749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When did Karl Landsteiner discover blood groups?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1901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1221897"/>
                  </a:ext>
                </a:extLst>
              </a:tr>
              <a:tr h="321419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During what kind of surgery was all equipment steam sterilised?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Aseptic surgery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1828475"/>
                  </a:ext>
                </a:extLst>
              </a:tr>
              <a:tr h="321419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When were all British soldiers given gas masks?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July 1915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1293157"/>
                  </a:ext>
                </a:extLst>
              </a:tr>
              <a:tr h="18749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was the name for the procedure of cutting away infected flesh from a wound?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Wound excision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4606771"/>
                  </a:ext>
                </a:extLst>
              </a:tr>
              <a:tr h="18749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new type of X-ray machines were used on the Western front?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Mobile x-rays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9115578"/>
                  </a:ext>
                </a:extLst>
              </a:tr>
              <a:tr h="18749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7.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new treatment aimed to stop infection through using a sterilised salt solution in a wound?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Carrel-Dakin method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4787974"/>
                  </a:ext>
                </a:extLst>
              </a:tr>
              <a:tr h="18749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The Thomas Splint was a new treatment for what kind of injury?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Compound fracture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960321"/>
                  </a:ext>
                </a:extLst>
              </a:tr>
              <a:tr h="18749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9.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The Thomas Splint increased the survival rate from 20% to what?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82%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4255374"/>
                  </a:ext>
                </a:extLst>
              </a:tr>
              <a:tr h="18749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10.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By how much did the Brodie helmet reduce fatal head wounds?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5828491"/>
                  </a:ext>
                </a:extLst>
              </a:tr>
              <a:tr h="18749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11.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Where was a blood bank stored in WW1?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Cambrai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4233024"/>
                  </a:ext>
                </a:extLst>
              </a:tr>
              <a:tr h="18749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12.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Which surgeon used magnets to remove metal from the brain?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Harvey Cushing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0084978"/>
                  </a:ext>
                </a:extLst>
              </a:tr>
              <a:tr h="18749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13.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Which surgeon worked with plastic surgery to reconstruct the faces of wounded soldiers?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Harold Gillies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8949849"/>
                  </a:ext>
                </a:extLst>
              </a:tr>
              <a:tr h="18749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14.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By 1918 how many men had lost limbs through amputation?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240,000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779386"/>
                  </a:ext>
                </a:extLst>
              </a:tr>
              <a:tr h="18749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15.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was the name of the hospital in Edinburgh that treated soldiers with shellshock?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Craig Lockhart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11032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60123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07A5BCC-E7C5-AB09-9179-D170F98D84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84564"/>
            <a:ext cx="12192000" cy="8345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Core knowledge booklet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F1FCB22C-E341-185B-946E-C15C9331FD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060751"/>
            <a:ext cx="12192000" cy="1419948"/>
          </a:xfrm>
          <a:prstGeom prst="rect">
            <a:avLst/>
          </a:prstGeom>
          <a:solidFill>
            <a:srgbClr val="FFCC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Weimar and Nazi Germany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altLang="en-US" sz="4800" b="1" dirty="0">
                <a:latin typeface="Comic Sans MS" panose="030F0702030302020204" pitchFamily="66" charset="0"/>
              </a:rPr>
              <a:t>G1-5</a:t>
            </a:r>
            <a:endParaRPr kumimoji="0" lang="en-GB" altLang="en-US" sz="4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pic>
        <p:nvPicPr>
          <p:cNvPr id="1026" name="Picture 2" descr="8,100+ Knowledge Is Power Illustrations, Royalty-Free Vector Graphics &amp; Clip  Art - iStock | Knowledge, Knowledge sharing, Wisdom">
            <a:extLst>
              <a:ext uri="{FF2B5EF4-FFF2-40B4-BE49-F238E27FC236}">
                <a16:creationId xmlns:a16="http://schemas.microsoft.com/office/drawing/2014/main" id="{77BE9D22-BEE7-7467-BA3B-6151217E9F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8201" y="1287298"/>
            <a:ext cx="5095598" cy="3605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74044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28221" y="1"/>
            <a:ext cx="12192000" cy="555172"/>
          </a:xfrm>
          <a:prstGeom prst="rect">
            <a:avLst/>
          </a:prstGeom>
          <a:solidFill>
            <a:srgbClr val="FFCC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G1 Weimar challenges: Core knowledge</a:t>
            </a: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9304A424-09F3-BD2B-9427-45458DC71E08}"/>
              </a:ext>
            </a:extLst>
          </p:cNvPr>
          <p:cNvSpPr txBox="1">
            <a:spLocks/>
          </p:cNvSpPr>
          <p:nvPr/>
        </p:nvSpPr>
        <p:spPr>
          <a:xfrm>
            <a:off x="269509" y="6213487"/>
            <a:ext cx="11652981" cy="4713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400" dirty="0">
                <a:latin typeface="Comic Sans MS" panose="030F0702030302020204" pitchFamily="66" charset="0"/>
                <a:ea typeface="Calibri"/>
                <a:cs typeface="Arial"/>
              </a:rPr>
              <a:t>Use the information sheet to revise core knowledge. </a:t>
            </a:r>
            <a:endParaRPr lang="en-US" sz="2400" dirty="0">
              <a:latin typeface="Comic Sans MS" panose="030F0702030302020204" pitchFamily="66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0396A40A-8005-4458-D918-C6B900867B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2897527"/>
              </p:ext>
            </p:extLst>
          </p:nvPr>
        </p:nvGraphicFramePr>
        <p:xfrm>
          <a:off x="297730" y="641130"/>
          <a:ext cx="11652981" cy="54936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1433">
                  <a:extLst>
                    <a:ext uri="{9D8B030D-6E8A-4147-A177-3AD203B41FA5}">
                      <a16:colId xmlns:a16="http://schemas.microsoft.com/office/drawing/2014/main" val="2168928567"/>
                    </a:ext>
                  </a:extLst>
                </a:gridCol>
                <a:gridCol w="8318380">
                  <a:extLst>
                    <a:ext uri="{9D8B030D-6E8A-4147-A177-3AD203B41FA5}">
                      <a16:colId xmlns:a16="http://schemas.microsoft.com/office/drawing/2014/main" val="1279767155"/>
                    </a:ext>
                  </a:extLst>
                </a:gridCol>
                <a:gridCol w="2763168">
                  <a:extLst>
                    <a:ext uri="{9D8B030D-6E8A-4147-A177-3AD203B41FA5}">
                      <a16:colId xmlns:a16="http://schemas.microsoft.com/office/drawing/2014/main" val="3470721390"/>
                    </a:ext>
                  </a:extLst>
                </a:gridCol>
              </a:tblGrid>
              <a:tr h="130899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In what year did the Kaiser abdicate?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1918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22215"/>
                  </a:ext>
                </a:extLst>
              </a:tr>
              <a:tr h="22907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Who was the new leader of the Weimar republic?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Ebert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1221897"/>
                  </a:ext>
                </a:extLst>
              </a:tr>
              <a:tr h="130899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element of the constitution allowed the President to pass laws without the Reichstag in an emergency?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Article 48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1828475"/>
                  </a:ext>
                </a:extLst>
              </a:tr>
              <a:tr h="130899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was the system of voting in Weimar Germany?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Proportional representation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1293157"/>
                  </a:ext>
                </a:extLst>
              </a:tr>
              <a:tr h="22907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Which element of the Treaty of Versailles made Germany accept blame for WW1?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Article 231/ War guilt clause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4606771"/>
                  </a:ext>
                </a:extLst>
              </a:tr>
              <a:tr h="22907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was the German army limited to by the Treaty of Versailles?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100,000 men, no submarines, no </a:t>
                      </a:r>
                      <a:r>
                        <a:rPr lang="en-GB" sz="1500" b="0" dirty="0" err="1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airforce</a:t>
                      </a:r>
                      <a:endParaRPr lang="en-GB" sz="15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9115578"/>
                  </a:ext>
                </a:extLst>
              </a:tr>
              <a:tr h="130899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7.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How much were reparations set at by the Treaty of Versailles?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$6.6 bn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4787974"/>
                  </a:ext>
                </a:extLst>
              </a:tr>
              <a:tr h="22907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was the name of the left-wing uprising of 1919?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Sparticist revolt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960321"/>
                  </a:ext>
                </a:extLst>
              </a:tr>
              <a:tr h="130899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9.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How many people took part in the uprising?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50,000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4255374"/>
                  </a:ext>
                </a:extLst>
              </a:tr>
              <a:tr h="133039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10.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The Freikorps rebelled in which 1920 right wing uprising?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Kapp Putsch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5828491"/>
                  </a:ext>
                </a:extLst>
              </a:tr>
              <a:tr h="22907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11.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How was this uprising ended?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Workers went on strike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4233024"/>
                  </a:ext>
                </a:extLst>
              </a:tr>
              <a:tr h="130899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12.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Where did French and Belgian troops invade in 1923?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Ruhr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0084978"/>
                  </a:ext>
                </a:extLst>
              </a:tr>
              <a:tr h="327248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13.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percentage of German coal, iron and steel reserves were in this area?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8949849"/>
                  </a:ext>
                </a:extLst>
              </a:tr>
              <a:tr h="130899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14.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How much did a loaf of bread cost by the end of 1923?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200,000 million marks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779386"/>
                  </a:ext>
                </a:extLst>
              </a:tr>
              <a:tr h="130899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15.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Who was hardest hit by hyperinflation?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Middle classes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11032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88012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6D1000-5C87-F483-973E-1509EBCB3F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>
            <a:extLst>
              <a:ext uri="{FF2B5EF4-FFF2-40B4-BE49-F238E27FC236}">
                <a16:creationId xmlns:a16="http://schemas.microsoft.com/office/drawing/2014/main" id="{1E505D7C-310E-D7F9-3844-60491157F0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21" y="1"/>
            <a:ext cx="12192000" cy="555172"/>
          </a:xfrm>
          <a:prstGeom prst="rect">
            <a:avLst/>
          </a:prstGeom>
          <a:solidFill>
            <a:srgbClr val="FFCC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G2 Weimar recovery: Core knowledge</a:t>
            </a: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F77B6BEC-4702-AFB6-64AA-CFBA5761A9E7}"/>
              </a:ext>
            </a:extLst>
          </p:cNvPr>
          <p:cNvSpPr txBox="1">
            <a:spLocks/>
          </p:cNvSpPr>
          <p:nvPr/>
        </p:nvSpPr>
        <p:spPr>
          <a:xfrm>
            <a:off x="269509" y="6213487"/>
            <a:ext cx="11652981" cy="4713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400" dirty="0">
                <a:latin typeface="Comic Sans MS" panose="030F0702030302020204" pitchFamily="66" charset="0"/>
                <a:ea typeface="Calibri"/>
                <a:cs typeface="Arial"/>
              </a:rPr>
              <a:t>Use the information sheet to revise core knowledge. </a:t>
            </a:r>
            <a:endParaRPr lang="en-US" sz="2400" dirty="0">
              <a:latin typeface="Comic Sans MS" panose="030F0702030302020204" pitchFamily="66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98C77D24-9B86-8859-E5D9-C419979D4D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3449722"/>
              </p:ext>
            </p:extLst>
          </p:nvPr>
        </p:nvGraphicFramePr>
        <p:xfrm>
          <a:off x="297730" y="641130"/>
          <a:ext cx="11652981" cy="52650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1433">
                  <a:extLst>
                    <a:ext uri="{9D8B030D-6E8A-4147-A177-3AD203B41FA5}">
                      <a16:colId xmlns:a16="http://schemas.microsoft.com/office/drawing/2014/main" val="2168928567"/>
                    </a:ext>
                  </a:extLst>
                </a:gridCol>
                <a:gridCol w="8318380">
                  <a:extLst>
                    <a:ext uri="{9D8B030D-6E8A-4147-A177-3AD203B41FA5}">
                      <a16:colId xmlns:a16="http://schemas.microsoft.com/office/drawing/2014/main" val="1279767155"/>
                    </a:ext>
                  </a:extLst>
                </a:gridCol>
                <a:gridCol w="2763168">
                  <a:extLst>
                    <a:ext uri="{9D8B030D-6E8A-4147-A177-3AD203B41FA5}">
                      <a16:colId xmlns:a16="http://schemas.microsoft.com/office/drawing/2014/main" val="3470721390"/>
                    </a:ext>
                  </a:extLst>
                </a:gridCol>
              </a:tblGrid>
              <a:tr h="130899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Who was the German Chancellor and Foreign Secretary 1923-29?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Gustav Stresemann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22215"/>
                  </a:ext>
                </a:extLst>
              </a:tr>
              <a:tr h="22907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new currency was introduced to end hyperinflation?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 err="1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Rentenmark</a:t>
                      </a:r>
                      <a:endParaRPr lang="en-GB" sz="15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1221897"/>
                  </a:ext>
                </a:extLst>
              </a:tr>
              <a:tr h="130899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Which 1925 agreement accepted the borders established in the Treaty of Versailles?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Locarno Pact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1828475"/>
                  </a:ext>
                </a:extLst>
              </a:tr>
              <a:tr h="130899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Which organisation were Germany allowed to join n 1926?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League of Nations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1293157"/>
                  </a:ext>
                </a:extLst>
              </a:tr>
              <a:tr h="22907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How many countries signed the Kellogg-Briand Pact, agreeing to avoid war?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Germany and 61 others.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4606771"/>
                  </a:ext>
                </a:extLst>
              </a:tr>
              <a:tr h="22907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How much did the USA loan Germany as part of the Dawes plan?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$25 million or 800 million marks.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9115578"/>
                  </a:ext>
                </a:extLst>
              </a:tr>
              <a:tr h="130899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7.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act gave Germany an extra 59 years to pay reparations?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Young Plan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4787974"/>
                  </a:ext>
                </a:extLst>
              </a:tr>
              <a:tr h="22907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How much did the USA loan Germany as part of the Dawes plan?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$25 million or 800 million marks.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960321"/>
                  </a:ext>
                </a:extLst>
              </a:tr>
              <a:tr h="130899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9.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How many new homes were built 1924-31?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 million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4255374"/>
                  </a:ext>
                </a:extLst>
              </a:tr>
              <a:tr h="130899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10.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was the name for the new style of architecture in Weimar Germany?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Bauhaus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5828491"/>
                  </a:ext>
                </a:extLst>
              </a:tr>
              <a:tr h="22907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11.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By 1932 what percentage of the Reichstag were female?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4233024"/>
                  </a:ext>
                </a:extLst>
              </a:tr>
              <a:tr h="130899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12.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By 1925 what percentage of women were in work?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36%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0084978"/>
                  </a:ext>
                </a:extLst>
              </a:tr>
              <a:tr h="327248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13.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By how much did wages increase 1925-28?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25%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8949849"/>
                  </a:ext>
                </a:extLst>
              </a:tr>
              <a:tr h="130899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14.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was Stresemann's famous statement about German recovery?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Dancing on a volcano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779386"/>
                  </a:ext>
                </a:extLst>
              </a:tr>
              <a:tr h="130899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15.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Why was German recovery unstable?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Reliant on US loans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11032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88816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4259A6-689E-74C7-1C30-00C14E1F76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>
            <a:extLst>
              <a:ext uri="{FF2B5EF4-FFF2-40B4-BE49-F238E27FC236}">
                <a16:creationId xmlns:a16="http://schemas.microsoft.com/office/drawing/2014/main" id="{957903C0-ACCB-2486-6F9F-9250BCB5EE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21" y="1"/>
            <a:ext cx="12192000" cy="555172"/>
          </a:xfrm>
          <a:prstGeom prst="rect">
            <a:avLst/>
          </a:prstGeom>
          <a:solidFill>
            <a:srgbClr val="FFCC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G3 Early Nazi party: Core knowledge</a:t>
            </a: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DA6CE758-2F03-4C22-35E5-A440CECC5378}"/>
              </a:ext>
            </a:extLst>
          </p:cNvPr>
          <p:cNvSpPr txBox="1">
            <a:spLocks/>
          </p:cNvSpPr>
          <p:nvPr/>
        </p:nvSpPr>
        <p:spPr>
          <a:xfrm>
            <a:off x="269509" y="6213487"/>
            <a:ext cx="11652981" cy="4713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400" dirty="0">
                <a:latin typeface="Comic Sans MS" panose="030F0702030302020204" pitchFamily="66" charset="0"/>
                <a:ea typeface="Calibri"/>
                <a:cs typeface="Arial"/>
              </a:rPr>
              <a:t>Use the information sheet to revise core knowledge. </a:t>
            </a:r>
            <a:endParaRPr lang="en-US" sz="2400" dirty="0">
              <a:latin typeface="Comic Sans MS" panose="030F0702030302020204" pitchFamily="66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DE7859D-4959-5C8A-244A-8C486733EE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1061939"/>
              </p:ext>
            </p:extLst>
          </p:nvPr>
        </p:nvGraphicFramePr>
        <p:xfrm>
          <a:off x="297730" y="641129"/>
          <a:ext cx="11652981" cy="52944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1433">
                  <a:extLst>
                    <a:ext uri="{9D8B030D-6E8A-4147-A177-3AD203B41FA5}">
                      <a16:colId xmlns:a16="http://schemas.microsoft.com/office/drawing/2014/main" val="2168928567"/>
                    </a:ext>
                  </a:extLst>
                </a:gridCol>
                <a:gridCol w="8318380">
                  <a:extLst>
                    <a:ext uri="{9D8B030D-6E8A-4147-A177-3AD203B41FA5}">
                      <a16:colId xmlns:a16="http://schemas.microsoft.com/office/drawing/2014/main" val="1279767155"/>
                    </a:ext>
                  </a:extLst>
                </a:gridCol>
                <a:gridCol w="2763168">
                  <a:extLst>
                    <a:ext uri="{9D8B030D-6E8A-4147-A177-3AD203B41FA5}">
                      <a16:colId xmlns:a16="http://schemas.microsoft.com/office/drawing/2014/main" val="3470721390"/>
                    </a:ext>
                  </a:extLst>
                </a:gridCol>
              </a:tblGrid>
              <a:tr h="35243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did the Nazi party publish in 1920 outlining their views?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25 point programme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22215"/>
                  </a:ext>
                </a:extLst>
              </a:tr>
              <a:tr h="35243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How did Hitler quickly appeal to people as leader of the NSDAP?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Strong orator and speeches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1221897"/>
                  </a:ext>
                </a:extLst>
              </a:tr>
              <a:tr h="35243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Where did the NSDAP set up their party headquarters?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Munich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1828475"/>
                  </a:ext>
                </a:extLst>
              </a:tr>
              <a:tr h="35243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Which organisation allowed the NSDAP to control opposition through intimidation?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SA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1293157"/>
                  </a:ext>
                </a:extLst>
              </a:tr>
              <a:tr h="35243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When was the Munich Putsch?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November 1923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4606771"/>
                  </a:ext>
                </a:extLst>
              </a:tr>
              <a:tr h="35243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Which WW1 commander did Hitler have the support of?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Ludendorff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9115578"/>
                  </a:ext>
                </a:extLst>
              </a:tr>
              <a:tr h="35243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7.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How many people were killed in the Munich Putsch?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14 Nazis and 4 police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4787974"/>
                  </a:ext>
                </a:extLst>
              </a:tr>
              <a:tr h="35243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How long was Hitler sentenced to serve in prison and how long did he serve?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 years/ 9 months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960321"/>
                  </a:ext>
                </a:extLst>
              </a:tr>
              <a:tr h="35243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9.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did Hitler write whilst in prison?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Mein Kampf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4255374"/>
                  </a:ext>
                </a:extLst>
              </a:tr>
              <a:tr h="35243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10.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How did the Munich Putsch help the Nazi party?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Gained publicity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5828491"/>
                  </a:ext>
                </a:extLst>
              </a:tr>
              <a:tr h="35243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11.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was the name of Hitler’s private security force?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SS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4233024"/>
                  </a:ext>
                </a:extLst>
              </a:tr>
              <a:tr h="35243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12.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At which event did Hitler address a split in the Nazi party?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Bamberg conference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0084978"/>
                  </a:ext>
                </a:extLst>
              </a:tr>
              <a:tr h="360372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13.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For how long did Hitler speak at this event?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 hours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8949849"/>
                  </a:ext>
                </a:extLst>
              </a:tr>
              <a:tr h="35243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14.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Who did Hitler appoint as Minister for Enlightenment and Propaganda?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Joseph Goebbels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779386"/>
                  </a:ext>
                </a:extLst>
              </a:tr>
              <a:tr h="35243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15.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In the May 1928 elections how many seats did the Nazi party win?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11032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54990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B71BF1-9ABC-97DE-8207-80485BEF2C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>
            <a:extLst>
              <a:ext uri="{FF2B5EF4-FFF2-40B4-BE49-F238E27FC236}">
                <a16:creationId xmlns:a16="http://schemas.microsoft.com/office/drawing/2014/main" id="{00C4EFBA-1181-66D1-603D-F2A57CCFB1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21" y="1"/>
            <a:ext cx="12192000" cy="555172"/>
          </a:xfrm>
          <a:prstGeom prst="rect">
            <a:avLst/>
          </a:prstGeom>
          <a:solidFill>
            <a:srgbClr val="FFCC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3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G4 Hitler Chancellor and consolidation: Core knowledge</a:t>
            </a: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158B4941-9C1D-2DF1-60D1-9825677B0C1A}"/>
              </a:ext>
            </a:extLst>
          </p:cNvPr>
          <p:cNvSpPr txBox="1">
            <a:spLocks/>
          </p:cNvSpPr>
          <p:nvPr/>
        </p:nvSpPr>
        <p:spPr>
          <a:xfrm>
            <a:off x="269509" y="6213487"/>
            <a:ext cx="11652981" cy="4713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400" dirty="0">
                <a:latin typeface="Comic Sans MS" panose="030F0702030302020204" pitchFamily="66" charset="0"/>
                <a:ea typeface="Calibri"/>
                <a:cs typeface="Arial"/>
              </a:rPr>
              <a:t>Use the information sheet to revise core knowledge. </a:t>
            </a:r>
            <a:endParaRPr lang="en-US" sz="2400" dirty="0">
              <a:latin typeface="Comic Sans MS" panose="030F0702030302020204" pitchFamily="66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A63CC0E4-0F30-263D-C501-7C01DDB79B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7268255"/>
              </p:ext>
            </p:extLst>
          </p:nvPr>
        </p:nvGraphicFramePr>
        <p:xfrm>
          <a:off x="297730" y="641130"/>
          <a:ext cx="11652981" cy="5516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1433">
                  <a:extLst>
                    <a:ext uri="{9D8B030D-6E8A-4147-A177-3AD203B41FA5}">
                      <a16:colId xmlns:a16="http://schemas.microsoft.com/office/drawing/2014/main" val="2168928567"/>
                    </a:ext>
                  </a:extLst>
                </a:gridCol>
                <a:gridCol w="8318380">
                  <a:extLst>
                    <a:ext uri="{9D8B030D-6E8A-4147-A177-3AD203B41FA5}">
                      <a16:colId xmlns:a16="http://schemas.microsoft.com/office/drawing/2014/main" val="1279767155"/>
                    </a:ext>
                  </a:extLst>
                </a:gridCol>
                <a:gridCol w="2763168">
                  <a:extLst>
                    <a:ext uri="{9D8B030D-6E8A-4147-A177-3AD203B41FA5}">
                      <a16:colId xmlns:a16="http://schemas.microsoft.com/office/drawing/2014/main" val="3470721390"/>
                    </a:ext>
                  </a:extLst>
                </a:gridCol>
              </a:tblGrid>
              <a:tr h="130899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event of 1929 led to the Great Depression?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Wall Street Crash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22215"/>
                  </a:ext>
                </a:extLst>
              </a:tr>
              <a:tr h="22907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Why did the Grear Depression have an impact on Germany?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USA called in loans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1221897"/>
                  </a:ext>
                </a:extLst>
              </a:tr>
              <a:tr h="130899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How many people were unemployed by 1933?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 million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1828475"/>
                  </a:ext>
                </a:extLst>
              </a:tr>
              <a:tr h="130899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By how much had wages been cut during the depression?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1293157"/>
                  </a:ext>
                </a:extLst>
              </a:tr>
              <a:tr h="22907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Who were the three chancellors before Hitler?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Bruning, Von Papen, Von Schleicher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4606771"/>
                  </a:ext>
                </a:extLst>
              </a:tr>
              <a:tr h="22907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Which Chancellor raised taxes and cut benefits during the depression?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Bruning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9115578"/>
                  </a:ext>
                </a:extLst>
              </a:tr>
              <a:tr h="130899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7.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How many seats did the Nazi party win in the July 1932 election?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230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4787974"/>
                  </a:ext>
                </a:extLst>
              </a:tr>
              <a:tr h="22907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Who was the President of Germany from 1925-34?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Hindenburg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960321"/>
                  </a:ext>
                </a:extLst>
              </a:tr>
              <a:tr h="130899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9.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When did Hitler become Chancellor?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January 1933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4255374"/>
                  </a:ext>
                </a:extLst>
              </a:tr>
              <a:tr h="130899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10.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event happened on 27</a:t>
                      </a:r>
                      <a:r>
                        <a:rPr lang="en-GB" sz="1600" b="0" baseline="30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th</a:t>
                      </a: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 February 1933 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Reichstag fire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5828491"/>
                  </a:ext>
                </a:extLst>
              </a:tr>
              <a:tr h="22907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11.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Following this event, how many Communists were arrested?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4233024"/>
                  </a:ext>
                </a:extLst>
              </a:tr>
              <a:tr h="238935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12.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Which law allowed Hitler to pass laws for 4 years without the Reichstag?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Enabling Act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0084978"/>
                  </a:ext>
                </a:extLst>
              </a:tr>
              <a:tr h="327248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13.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During which event were Rohm and 100 SA leaders murdered?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Night of the long knives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8949849"/>
                  </a:ext>
                </a:extLst>
              </a:tr>
              <a:tr h="130899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14.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did Hitler declare himself following the Presidents death?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Fuhrer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779386"/>
                  </a:ext>
                </a:extLst>
              </a:tr>
              <a:tr h="130899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15.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did the army do in August 1934?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Oath of allegiance to Hitler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11032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7215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C76EDE-1990-75FE-28CA-58AC24931B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>
            <a:extLst>
              <a:ext uri="{FF2B5EF4-FFF2-40B4-BE49-F238E27FC236}">
                <a16:creationId xmlns:a16="http://schemas.microsoft.com/office/drawing/2014/main" id="{E7BF7F62-6970-7F58-2B88-043B58BFE6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21" y="1"/>
            <a:ext cx="12192000" cy="555172"/>
          </a:xfrm>
          <a:prstGeom prst="rect">
            <a:avLst/>
          </a:prstGeom>
          <a:solidFill>
            <a:srgbClr val="FFCC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G5 Life in Nazi Germany: Core knowledge</a:t>
            </a: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FB7DE7C6-2E4B-7A4D-44D0-BA54A1BDA966}"/>
              </a:ext>
            </a:extLst>
          </p:cNvPr>
          <p:cNvSpPr txBox="1">
            <a:spLocks/>
          </p:cNvSpPr>
          <p:nvPr/>
        </p:nvSpPr>
        <p:spPr>
          <a:xfrm>
            <a:off x="269509" y="6213487"/>
            <a:ext cx="11652981" cy="4713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400" dirty="0">
                <a:latin typeface="Comic Sans MS" panose="030F0702030302020204" pitchFamily="66" charset="0"/>
                <a:ea typeface="Calibri"/>
                <a:cs typeface="Arial"/>
              </a:rPr>
              <a:t>Use the information sheet to revise core knowledge. </a:t>
            </a:r>
            <a:endParaRPr lang="en-US" sz="2400" dirty="0">
              <a:latin typeface="Comic Sans MS" panose="030F0702030302020204" pitchFamily="66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24B85F1-4496-D728-72A3-493A2754E5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2677999"/>
              </p:ext>
            </p:extLst>
          </p:nvPr>
        </p:nvGraphicFramePr>
        <p:xfrm>
          <a:off x="297730" y="641130"/>
          <a:ext cx="11652981" cy="54167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4586">
                  <a:extLst>
                    <a:ext uri="{9D8B030D-6E8A-4147-A177-3AD203B41FA5}">
                      <a16:colId xmlns:a16="http://schemas.microsoft.com/office/drawing/2014/main" val="2168928567"/>
                    </a:ext>
                  </a:extLst>
                </a:gridCol>
                <a:gridCol w="7668126">
                  <a:extLst>
                    <a:ext uri="{9D8B030D-6E8A-4147-A177-3AD203B41FA5}">
                      <a16:colId xmlns:a16="http://schemas.microsoft.com/office/drawing/2014/main" val="1279767155"/>
                    </a:ext>
                  </a:extLst>
                </a:gridCol>
                <a:gridCol w="3400269">
                  <a:extLst>
                    <a:ext uri="{9D8B030D-6E8A-4147-A177-3AD203B41FA5}">
                      <a16:colId xmlns:a16="http://schemas.microsoft.com/office/drawing/2014/main" val="3470721390"/>
                    </a:ext>
                  </a:extLst>
                </a:gridCol>
              </a:tblGrid>
              <a:tr h="34470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In 1939 how many people were arrested by the Gestapo?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160,000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22215"/>
                  </a:ext>
                </a:extLst>
              </a:tr>
              <a:tr h="34470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When was the first concentration camp opened in 1933?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Dachau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1221897"/>
                  </a:ext>
                </a:extLst>
              </a:tr>
              <a:tr h="34470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percentage of homes in Nazi Germany owned a radio by 1939?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70%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1828475"/>
                  </a:ext>
                </a:extLst>
              </a:tr>
              <a:tr h="34470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Where was an annual ally held every year?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Nuremburg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1293157"/>
                  </a:ext>
                </a:extLst>
              </a:tr>
              <a:tr h="34470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When were the Berlin Olympics used as a propaganda campaign?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1936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4606771"/>
                  </a:ext>
                </a:extLst>
              </a:tr>
              <a:tr h="34470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was the name for the ideal German race?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Aryan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9115578"/>
                  </a:ext>
                </a:extLst>
              </a:tr>
              <a:tr h="34470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7.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During which event were Jewish homes, shops and Synagogues destroyed?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Kristallnacht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4787974"/>
                  </a:ext>
                </a:extLst>
              </a:tr>
              <a:tr h="34470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laws removed the rights of Jewish Germans?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Nuremburg Laws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960321"/>
                  </a:ext>
                </a:extLst>
              </a:tr>
              <a:tr h="59092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9.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were the three K’s that guided Nazi women's lives?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Kinder Kuche and Kirche- Children, Kitchen and Church.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4255374"/>
                  </a:ext>
                </a:extLst>
              </a:tr>
              <a:tr h="34470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10.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Which two youth organisations opposed the Nazi party?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Swing Youth and Edelweiss pirates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5828491"/>
                  </a:ext>
                </a:extLst>
              </a:tr>
              <a:tr h="34470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11.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Which Protestant minister formed the PEL and Confessional Church?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Martin Neimoller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4233024"/>
                  </a:ext>
                </a:extLst>
              </a:tr>
              <a:tr h="34470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12.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Which organisation provided rewards and leisure activities for workers?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Strength through Joy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0084978"/>
                  </a:ext>
                </a:extLst>
              </a:tr>
              <a:tr h="34470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13.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How many miles of autobahns were built to create jobs in Nazi Germany?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7000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8949849"/>
                  </a:ext>
                </a:extLst>
              </a:tr>
              <a:tr h="34470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14.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By 1938 how many members of the Hitler Youth were weapon trained?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1.2 million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779386"/>
                  </a:ext>
                </a:extLst>
              </a:tr>
              <a:tr h="34470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15.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Which groups were not included in Nazi unemployment statistics?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Women, Jews, part time workers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11032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32769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07A5BCC-E7C5-AB09-9179-D170F98D84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84564"/>
            <a:ext cx="12192000" cy="8345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Core knowledge booklet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F1FCB22C-E341-185B-946E-C15C9331FD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060751"/>
            <a:ext cx="12192000" cy="1419948"/>
          </a:xfrm>
          <a:prstGeom prst="rect">
            <a:avLst/>
          </a:prstGeom>
          <a:solidFill>
            <a:srgbClr val="FFCC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Cold War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altLang="en-US" sz="4800" b="1" dirty="0">
                <a:latin typeface="Comic Sans MS" panose="030F0702030302020204" pitchFamily="66" charset="0"/>
              </a:rPr>
              <a:t>C1-5</a:t>
            </a:r>
            <a:endParaRPr kumimoji="0" lang="en-GB" altLang="en-US" sz="4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pic>
        <p:nvPicPr>
          <p:cNvPr id="1026" name="Picture 2" descr="8,100+ Knowledge Is Power Illustrations, Royalty-Free Vector Graphics &amp; Clip  Art - iStock | Knowledge, Knowledge sharing, Wisdom">
            <a:extLst>
              <a:ext uri="{FF2B5EF4-FFF2-40B4-BE49-F238E27FC236}">
                <a16:creationId xmlns:a16="http://schemas.microsoft.com/office/drawing/2014/main" id="{77BE9D22-BEE7-7467-BA3B-6151217E9F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8201" y="1287298"/>
            <a:ext cx="5095598" cy="3605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8230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28221" y="1"/>
            <a:ext cx="12192000" cy="555172"/>
          </a:xfrm>
          <a:prstGeom prst="rect">
            <a:avLst/>
          </a:prstGeom>
          <a:solidFill>
            <a:srgbClr val="FFCC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3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C1</a:t>
            </a:r>
            <a:r>
              <a:rPr lang="en-GB" altLang="en-US" sz="3000" b="1" dirty="0">
                <a:latin typeface="Comic Sans MS" panose="030F0702030302020204" pitchFamily="66" charset="0"/>
              </a:rPr>
              <a:t> End of the Grand Alliance and Early tension</a:t>
            </a:r>
            <a:r>
              <a:rPr kumimoji="0" lang="en-GB" altLang="en-US" sz="3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: Core knowledge</a:t>
            </a: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9304A424-09F3-BD2B-9427-45458DC71E08}"/>
              </a:ext>
            </a:extLst>
          </p:cNvPr>
          <p:cNvSpPr txBox="1">
            <a:spLocks/>
          </p:cNvSpPr>
          <p:nvPr/>
        </p:nvSpPr>
        <p:spPr>
          <a:xfrm>
            <a:off x="269509" y="6213487"/>
            <a:ext cx="11652981" cy="4713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400" dirty="0">
                <a:latin typeface="Comic Sans MS" panose="030F0702030302020204" pitchFamily="66" charset="0"/>
                <a:ea typeface="Calibri"/>
                <a:cs typeface="Arial"/>
              </a:rPr>
              <a:t>Use the information sheet to revise core knowledge. </a:t>
            </a:r>
            <a:endParaRPr lang="en-US" sz="2400" dirty="0">
              <a:latin typeface="Comic Sans MS" panose="030F0702030302020204" pitchFamily="66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0396A40A-8005-4458-D918-C6B900867B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0960824"/>
              </p:ext>
            </p:extLst>
          </p:nvPr>
        </p:nvGraphicFramePr>
        <p:xfrm>
          <a:off x="297730" y="641130"/>
          <a:ext cx="11652981" cy="53853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1433">
                  <a:extLst>
                    <a:ext uri="{9D8B030D-6E8A-4147-A177-3AD203B41FA5}">
                      <a16:colId xmlns:a16="http://schemas.microsoft.com/office/drawing/2014/main" val="2168928567"/>
                    </a:ext>
                  </a:extLst>
                </a:gridCol>
                <a:gridCol w="8663457">
                  <a:extLst>
                    <a:ext uri="{9D8B030D-6E8A-4147-A177-3AD203B41FA5}">
                      <a16:colId xmlns:a16="http://schemas.microsoft.com/office/drawing/2014/main" val="1279767155"/>
                    </a:ext>
                  </a:extLst>
                </a:gridCol>
                <a:gridCol w="2418091">
                  <a:extLst>
                    <a:ext uri="{9D8B030D-6E8A-4147-A177-3AD203B41FA5}">
                      <a16:colId xmlns:a16="http://schemas.microsoft.com/office/drawing/2014/main" val="3470721390"/>
                    </a:ext>
                  </a:extLst>
                </a:gridCol>
              </a:tblGrid>
              <a:tr h="259103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Which three countries were in the Grand Alliance?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Britain, USA, USSR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22215"/>
                  </a:ext>
                </a:extLst>
              </a:tr>
              <a:tr h="259103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Who was the leader of the USSR at the end of WW2?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Stalin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1221897"/>
                  </a:ext>
                </a:extLst>
              </a:tr>
              <a:tr h="447542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At which WW2 conference was it agreed the USA and Britain would launch a second front?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Tehran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1828475"/>
                  </a:ext>
                </a:extLst>
              </a:tr>
              <a:tr h="447542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At which WW2 conference was it agreed that the USSR would invade Japan three months after the defeat of Germany?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Yalta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1293157"/>
                  </a:ext>
                </a:extLst>
              </a:tr>
              <a:tr h="259103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At which WW2 conference was Roosevelt replaced by Truman?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Potsdam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4606771"/>
                  </a:ext>
                </a:extLst>
              </a:tr>
              <a:tr h="259103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policy was Truman committed to?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Containment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9115578"/>
                  </a:ext>
                </a:extLst>
              </a:tr>
              <a:tr h="259103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7.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Which country was divided into four zones after the Potsdam conference?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Germany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4787974"/>
                  </a:ext>
                </a:extLst>
              </a:tr>
              <a:tr h="259103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When the USA use the first atomic bombs?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1945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960321"/>
                  </a:ext>
                </a:extLst>
              </a:tr>
              <a:tr h="259103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9.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Which country did the USA and USSR disagree over at the WW2 conferences?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Poland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4255374"/>
                  </a:ext>
                </a:extLst>
              </a:tr>
              <a:tr h="259103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10.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was the political ideology of the USSR?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Communism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5828491"/>
                  </a:ext>
                </a:extLst>
              </a:tr>
              <a:tr h="259103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11.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did George Kennan send in February 1946?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Long telegram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4233024"/>
                  </a:ext>
                </a:extLst>
              </a:tr>
              <a:tr h="447542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12.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Name three countries established as satellite states.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Poland, Hungary and Czechoslovakia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0084978"/>
                  </a:ext>
                </a:extLst>
              </a:tr>
              <a:tr h="259103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13.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An area giving protection around a country. This is the definition for what phrase.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Buffer zone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8949849"/>
                  </a:ext>
                </a:extLst>
              </a:tr>
              <a:tr h="259103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14.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famous speech did Churchill give against the USSR?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Iron Curtain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779386"/>
                  </a:ext>
                </a:extLst>
              </a:tr>
              <a:tr h="259103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15.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How much money was given to Greece and Turkey was part of the Truman Doctrine?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$400m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11032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3060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07A5BCC-E7C5-AB09-9179-D170F98D84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84564"/>
            <a:ext cx="12192000" cy="8345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Core knowledge booklet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F1FCB22C-E341-185B-946E-C15C9331FD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060751"/>
            <a:ext cx="12192000" cy="1419948"/>
          </a:xfrm>
          <a:prstGeom prst="rect">
            <a:avLst/>
          </a:prstGeom>
          <a:solidFill>
            <a:srgbClr val="FFCC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Medicine in Britain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altLang="en-US" sz="4800" b="1" dirty="0">
                <a:latin typeface="Comic Sans MS" panose="030F0702030302020204" pitchFamily="66" charset="0"/>
              </a:rPr>
              <a:t>M1-5</a:t>
            </a:r>
            <a:endParaRPr kumimoji="0" lang="en-GB" altLang="en-US" sz="4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pic>
        <p:nvPicPr>
          <p:cNvPr id="1026" name="Picture 2" descr="8,100+ Knowledge Is Power Illustrations, Royalty-Free Vector Graphics &amp; Clip  Art - iStock | Knowledge, Knowledge sharing, Wisdom">
            <a:extLst>
              <a:ext uri="{FF2B5EF4-FFF2-40B4-BE49-F238E27FC236}">
                <a16:creationId xmlns:a16="http://schemas.microsoft.com/office/drawing/2014/main" id="{77BE9D22-BEE7-7467-BA3B-6151217E9F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8201" y="1287298"/>
            <a:ext cx="5095598" cy="3605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95870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C15922-35C5-25ED-B9E3-4FF435CDC3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>
            <a:extLst>
              <a:ext uri="{FF2B5EF4-FFF2-40B4-BE49-F238E27FC236}">
                <a16:creationId xmlns:a16="http://schemas.microsoft.com/office/drawing/2014/main" id="{4A666708-2BAB-0E34-4CEF-934CDADD00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21" y="1"/>
            <a:ext cx="12192000" cy="555172"/>
          </a:xfrm>
          <a:prstGeom prst="rect">
            <a:avLst/>
          </a:prstGeom>
          <a:solidFill>
            <a:srgbClr val="FFCC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C2</a:t>
            </a:r>
            <a:r>
              <a:rPr lang="en-GB" altLang="en-US" sz="2800" b="1" dirty="0">
                <a:latin typeface="Comic Sans MS" panose="030F0702030302020204" pitchFamily="66" charset="0"/>
              </a:rPr>
              <a:t> Berlin blockade/ airlift, Arms race and Hungary</a:t>
            </a:r>
            <a:r>
              <a:rPr kumimoji="0" lang="en-GB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: Core knowledge</a:t>
            </a: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5A62F423-AB61-0C34-0FAA-FCEF5418A202}"/>
              </a:ext>
            </a:extLst>
          </p:cNvPr>
          <p:cNvSpPr txBox="1">
            <a:spLocks/>
          </p:cNvSpPr>
          <p:nvPr/>
        </p:nvSpPr>
        <p:spPr>
          <a:xfrm>
            <a:off x="269509" y="6213487"/>
            <a:ext cx="11652981" cy="4713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400" dirty="0">
                <a:latin typeface="Comic Sans MS" panose="030F0702030302020204" pitchFamily="66" charset="0"/>
                <a:ea typeface="Calibri"/>
                <a:cs typeface="Arial"/>
              </a:rPr>
              <a:t>Use the information sheet to revise core knowledge. </a:t>
            </a:r>
            <a:endParaRPr lang="en-US" sz="2400" dirty="0">
              <a:latin typeface="Comic Sans MS" panose="030F0702030302020204" pitchFamily="66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D43DA0C1-C910-5161-43DA-692C5F82E9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2337461"/>
              </p:ext>
            </p:extLst>
          </p:nvPr>
        </p:nvGraphicFramePr>
        <p:xfrm>
          <a:off x="297730" y="641130"/>
          <a:ext cx="11652981" cy="52373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1433">
                  <a:extLst>
                    <a:ext uri="{9D8B030D-6E8A-4147-A177-3AD203B41FA5}">
                      <a16:colId xmlns:a16="http://schemas.microsoft.com/office/drawing/2014/main" val="2168928567"/>
                    </a:ext>
                  </a:extLst>
                </a:gridCol>
                <a:gridCol w="8483384">
                  <a:extLst>
                    <a:ext uri="{9D8B030D-6E8A-4147-A177-3AD203B41FA5}">
                      <a16:colId xmlns:a16="http://schemas.microsoft.com/office/drawing/2014/main" val="1279767155"/>
                    </a:ext>
                  </a:extLst>
                </a:gridCol>
                <a:gridCol w="2598164">
                  <a:extLst>
                    <a:ext uri="{9D8B030D-6E8A-4147-A177-3AD203B41FA5}">
                      <a16:colId xmlns:a16="http://schemas.microsoft.com/office/drawing/2014/main" val="3470721390"/>
                    </a:ext>
                  </a:extLst>
                </a:gridCol>
              </a:tblGrid>
              <a:tr h="34979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was formed in 1948, leading to the Berlin blockade?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Trizonia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22215"/>
                  </a:ext>
                </a:extLst>
              </a:tr>
              <a:tr h="34979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In January 1949 how many tonnes of supplies were flown into Berlin by allied aircraft?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170,000 tonnes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1221897"/>
                  </a:ext>
                </a:extLst>
              </a:tr>
              <a:tr h="34979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At its peak, how many tonnes of supplies were flown into Berlin every day?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1000 tonnes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1828475"/>
                  </a:ext>
                </a:extLst>
              </a:tr>
              <a:tr h="34979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In what month and year did the Berlin blockade end?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May 1949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1293157"/>
                  </a:ext>
                </a:extLst>
              </a:tr>
              <a:tr h="34979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When did West Germany join NATO?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May 1955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4606771"/>
                  </a:ext>
                </a:extLst>
              </a:tr>
              <a:tr h="34979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was set up in response to West Germany joining NATO?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Warsaw Pact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9115578"/>
                  </a:ext>
                </a:extLst>
              </a:tr>
              <a:tr h="34019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7.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Who was the leader of the USSR after 1953?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Khrushchev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4787974"/>
                  </a:ext>
                </a:extLst>
              </a:tr>
              <a:tr h="34979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weapon did the USSR test in 1953?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H bomb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960321"/>
                  </a:ext>
                </a:extLst>
              </a:tr>
              <a:tr h="34979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9.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weapon did the USA create in 1957?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ICBM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4255374"/>
                  </a:ext>
                </a:extLst>
              </a:tr>
              <a:tr h="34979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10.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Who was the hard-line ruler of Hungary during the early 1950s?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Rakosi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5828491"/>
                  </a:ext>
                </a:extLst>
              </a:tr>
              <a:tr h="34979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11.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Who was the leader of Hungary that introduced reforms?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Imre Nagy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4233024"/>
                  </a:ext>
                </a:extLst>
              </a:tr>
              <a:tr h="34979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12.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reform led to the Soviet invasion of Hungary?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Leaving the Warsaw pact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0084978"/>
                  </a:ext>
                </a:extLst>
              </a:tr>
              <a:tr h="34979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13.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How many troops invaded Hungry on 4</a:t>
                      </a:r>
                      <a:r>
                        <a:rPr lang="en-GB" sz="1600" b="0" baseline="30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th</a:t>
                      </a: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 November 1956?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20,000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8949849"/>
                  </a:ext>
                </a:extLst>
              </a:tr>
              <a:tr h="34979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14.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How many Hungarians were killed during the invasion?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20,000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779386"/>
                  </a:ext>
                </a:extLst>
              </a:tr>
              <a:tr h="34979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15.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Who was the leader of the USA during the Hungarian uprising?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Eisenhower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11032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963061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28221" y="1"/>
            <a:ext cx="12192000" cy="555172"/>
          </a:xfrm>
          <a:prstGeom prst="rect">
            <a:avLst/>
          </a:prstGeom>
          <a:solidFill>
            <a:srgbClr val="FFCC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C3 Berlin Crisis and Cuba: Core knowledge</a:t>
            </a: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9304A424-09F3-BD2B-9427-45458DC71E08}"/>
              </a:ext>
            </a:extLst>
          </p:cNvPr>
          <p:cNvSpPr txBox="1">
            <a:spLocks/>
          </p:cNvSpPr>
          <p:nvPr/>
        </p:nvSpPr>
        <p:spPr>
          <a:xfrm>
            <a:off x="269509" y="6213487"/>
            <a:ext cx="11652981" cy="4713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400" dirty="0">
                <a:latin typeface="Comic Sans MS" panose="030F0702030302020204" pitchFamily="66" charset="0"/>
                <a:ea typeface="Calibri"/>
                <a:cs typeface="Arial"/>
              </a:rPr>
              <a:t>Use the information sheet to revise core knowledge. </a:t>
            </a:r>
            <a:endParaRPr lang="en-US" sz="2400" dirty="0">
              <a:latin typeface="Comic Sans MS" panose="030F0702030302020204" pitchFamily="66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0396A40A-8005-4458-D918-C6B900867B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6686140"/>
              </p:ext>
            </p:extLst>
          </p:nvPr>
        </p:nvGraphicFramePr>
        <p:xfrm>
          <a:off x="297730" y="653469"/>
          <a:ext cx="11652981" cy="54523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1433">
                  <a:extLst>
                    <a:ext uri="{9D8B030D-6E8A-4147-A177-3AD203B41FA5}">
                      <a16:colId xmlns:a16="http://schemas.microsoft.com/office/drawing/2014/main" val="2168928567"/>
                    </a:ext>
                  </a:extLst>
                </a:gridCol>
                <a:gridCol w="9360687">
                  <a:extLst>
                    <a:ext uri="{9D8B030D-6E8A-4147-A177-3AD203B41FA5}">
                      <a16:colId xmlns:a16="http://schemas.microsoft.com/office/drawing/2014/main" val="1279767155"/>
                    </a:ext>
                  </a:extLst>
                </a:gridCol>
                <a:gridCol w="1720861">
                  <a:extLst>
                    <a:ext uri="{9D8B030D-6E8A-4147-A177-3AD203B41FA5}">
                      <a16:colId xmlns:a16="http://schemas.microsoft.com/office/drawing/2014/main" val="347072139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How many skilled workers left East Germany during the refugee crisis?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 million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22215"/>
                  </a:ext>
                </a:extLst>
              </a:tr>
              <a:tr h="34979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When did Khrushchev issue the Berlin ultimatum?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1958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1221897"/>
                  </a:ext>
                </a:extLst>
              </a:tr>
              <a:tr h="34979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At which summit did Khrushchev agree to remove the Berlin ultimatum?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Camp David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1828475"/>
                  </a:ext>
                </a:extLst>
              </a:tr>
              <a:tr h="34979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At which summit was a US spy plane shot down?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Paris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1293157"/>
                  </a:ext>
                </a:extLst>
              </a:tr>
              <a:tr h="34979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Who replaced Eisenhower at the Vienna summit in 1961?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Kennedy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4606771"/>
                  </a:ext>
                </a:extLst>
              </a:tr>
              <a:tr h="34979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month and year was the Berlin wall built?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August 1961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9115578"/>
                  </a:ext>
                </a:extLst>
              </a:tr>
              <a:tr h="34979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7.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famous speech did Kennedy give following the building of the wall?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Ich Bin Ein Berliner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4787974"/>
                  </a:ext>
                </a:extLst>
              </a:tr>
              <a:tr h="34979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Who took power in Cuba in 1959?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Castro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960321"/>
                  </a:ext>
                </a:extLst>
              </a:tr>
              <a:tr h="34979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9.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product did Eisenhower refuse to buy from Cuba?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Sugar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4255374"/>
                  </a:ext>
                </a:extLst>
              </a:tr>
              <a:tr h="34979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10.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How many Cuban exiles attempted to invade Cuba in the Bay of Pigs invasion?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1400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5828491"/>
                  </a:ext>
                </a:extLst>
              </a:tr>
              <a:tr h="34979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11.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How many soldiers were the exiles met by?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20,000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4233024"/>
                  </a:ext>
                </a:extLst>
              </a:tr>
              <a:tr h="34979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12.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When was the Cuban Missile Crisis?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October 1962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0084978"/>
                  </a:ext>
                </a:extLst>
              </a:tr>
              <a:tr h="34038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13.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did Kennedy install around Cuba to prevent the arrival of missiles?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Naval blockade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8949849"/>
                  </a:ext>
                </a:extLst>
              </a:tr>
              <a:tr h="34979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14.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As part of the deal to end the crisis, where did the USA remove missiles from?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Turkey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779386"/>
                  </a:ext>
                </a:extLst>
              </a:tr>
              <a:tr h="34979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15.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was set up between Moscow and Washington following the crisis?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Hotline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11032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561606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28221" y="1"/>
            <a:ext cx="12192000" cy="555172"/>
          </a:xfrm>
          <a:prstGeom prst="rect">
            <a:avLst/>
          </a:prstGeom>
          <a:solidFill>
            <a:srgbClr val="FFCC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3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C4 Détente, Czechoslovakia and Afghanistan: Core knowledge</a:t>
            </a: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9304A424-09F3-BD2B-9427-45458DC71E08}"/>
              </a:ext>
            </a:extLst>
          </p:cNvPr>
          <p:cNvSpPr txBox="1">
            <a:spLocks/>
          </p:cNvSpPr>
          <p:nvPr/>
        </p:nvSpPr>
        <p:spPr>
          <a:xfrm>
            <a:off x="269509" y="6213487"/>
            <a:ext cx="11652981" cy="4713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400" dirty="0">
                <a:latin typeface="Comic Sans MS" panose="030F0702030302020204" pitchFamily="66" charset="0"/>
                <a:ea typeface="Calibri"/>
                <a:cs typeface="Arial"/>
              </a:rPr>
              <a:t>Use the information sheet to revise core knowledge. </a:t>
            </a:r>
            <a:endParaRPr lang="en-US" sz="2400" dirty="0">
              <a:latin typeface="Comic Sans MS" panose="030F0702030302020204" pitchFamily="66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0396A40A-8005-4458-D918-C6B900867B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9334278"/>
              </p:ext>
            </p:extLst>
          </p:nvPr>
        </p:nvGraphicFramePr>
        <p:xfrm>
          <a:off x="297730" y="641129"/>
          <a:ext cx="11652981" cy="54300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1433">
                  <a:extLst>
                    <a:ext uri="{9D8B030D-6E8A-4147-A177-3AD203B41FA5}">
                      <a16:colId xmlns:a16="http://schemas.microsoft.com/office/drawing/2014/main" val="2168928567"/>
                    </a:ext>
                  </a:extLst>
                </a:gridCol>
                <a:gridCol w="7953995">
                  <a:extLst>
                    <a:ext uri="{9D8B030D-6E8A-4147-A177-3AD203B41FA5}">
                      <a16:colId xmlns:a16="http://schemas.microsoft.com/office/drawing/2014/main" val="1279767155"/>
                    </a:ext>
                  </a:extLst>
                </a:gridCol>
                <a:gridCol w="3127553">
                  <a:extLst>
                    <a:ext uri="{9D8B030D-6E8A-4147-A177-3AD203B41FA5}">
                      <a16:colId xmlns:a16="http://schemas.microsoft.com/office/drawing/2014/main" val="3470721390"/>
                    </a:ext>
                  </a:extLst>
                </a:gridCol>
              </a:tblGrid>
              <a:tr h="566615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1963 treaty banned the testing of nuclear weapons in space, under water or in the atmosphere?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Limited Test Ban Treaty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22215"/>
                  </a:ext>
                </a:extLst>
              </a:tr>
              <a:tr h="330525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Which treaty prevented the sharing of nuclear technology?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Nuclear non-proliferation treaty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1221897"/>
                  </a:ext>
                </a:extLst>
              </a:tr>
              <a:tr h="330525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Who was the leader of Czechoslovakia?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Dubcek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1828475"/>
                  </a:ext>
                </a:extLst>
              </a:tr>
              <a:tr h="330525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was the name of the reforms introduced into Czechoslovakia?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Prague Spring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1293157"/>
                  </a:ext>
                </a:extLst>
              </a:tr>
              <a:tr h="330525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In what way were the reforms in Czechoslovakia different to Hungary?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Not leaving the Warsaw Pact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4606771"/>
                  </a:ext>
                </a:extLst>
              </a:tr>
              <a:tr h="330525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Who was the leader of the USSR during the Hungarian uprising?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Brezhnev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9115578"/>
                  </a:ext>
                </a:extLst>
              </a:tr>
              <a:tr h="330525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7.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How many Warsaw Pact troops invaded Czechoslovakia in 1968?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500,000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4787974"/>
                  </a:ext>
                </a:extLst>
              </a:tr>
              <a:tr h="566615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policy said that no country would be allowed to challenge the security of other communist states?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Brezhnev Doctrine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960321"/>
                  </a:ext>
                </a:extLst>
              </a:tr>
              <a:tr h="330525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9.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domestic issues in the USSR led to the need for détente?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Low living standards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4255374"/>
                  </a:ext>
                </a:extLst>
              </a:tr>
              <a:tr h="330525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10.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Which policy reduced the number of missiles to a maximum of 100 at two sites?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SALT 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5828491"/>
                  </a:ext>
                </a:extLst>
              </a:tr>
              <a:tr h="330525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11.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policy said that borders could not be violated by force?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Helsinki Accords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4233024"/>
                  </a:ext>
                </a:extLst>
              </a:tr>
              <a:tr h="330525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12.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was the name for the US and USSR joint space mission?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Appollo Soyuz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0084978"/>
                  </a:ext>
                </a:extLst>
              </a:tr>
              <a:tr h="330525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13.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When did the USSR invade Afghanistan?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1979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8949849"/>
                  </a:ext>
                </a:extLst>
              </a:tr>
              <a:tr h="330525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14.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Which group did the USA fund and arm against the USSR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Mujahideen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779386"/>
                  </a:ext>
                </a:extLst>
              </a:tr>
              <a:tr h="330525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15.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How much did the war in Afghanistan cost the USSR every year?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$8 billion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11032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26688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28221" y="1"/>
            <a:ext cx="12192000" cy="555172"/>
          </a:xfrm>
          <a:prstGeom prst="rect">
            <a:avLst/>
          </a:prstGeom>
          <a:solidFill>
            <a:srgbClr val="FFCC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C5 Second Cold War and the end of the Cold War: Core knowledge</a:t>
            </a: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9304A424-09F3-BD2B-9427-45458DC71E08}"/>
              </a:ext>
            </a:extLst>
          </p:cNvPr>
          <p:cNvSpPr txBox="1">
            <a:spLocks/>
          </p:cNvSpPr>
          <p:nvPr/>
        </p:nvSpPr>
        <p:spPr>
          <a:xfrm>
            <a:off x="280142" y="6234753"/>
            <a:ext cx="11652981" cy="4713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400" dirty="0">
                <a:latin typeface="Comic Sans MS" panose="030F0702030302020204" pitchFamily="66" charset="0"/>
                <a:ea typeface="Calibri"/>
                <a:cs typeface="Arial"/>
              </a:rPr>
              <a:t>Use the information sheet to revise core knowledge. </a:t>
            </a:r>
            <a:endParaRPr lang="en-US" sz="2400" dirty="0">
              <a:latin typeface="Comic Sans MS" panose="030F0702030302020204" pitchFamily="66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0396A40A-8005-4458-D918-C6B900867B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4717485"/>
              </p:ext>
            </p:extLst>
          </p:nvPr>
        </p:nvGraphicFramePr>
        <p:xfrm>
          <a:off x="297730" y="641130"/>
          <a:ext cx="11652981" cy="55366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1433">
                  <a:extLst>
                    <a:ext uri="{9D8B030D-6E8A-4147-A177-3AD203B41FA5}">
                      <a16:colId xmlns:a16="http://schemas.microsoft.com/office/drawing/2014/main" val="2168928567"/>
                    </a:ext>
                  </a:extLst>
                </a:gridCol>
                <a:gridCol w="8895323">
                  <a:extLst>
                    <a:ext uri="{9D8B030D-6E8A-4147-A177-3AD203B41FA5}">
                      <a16:colId xmlns:a16="http://schemas.microsoft.com/office/drawing/2014/main" val="1279767155"/>
                    </a:ext>
                  </a:extLst>
                </a:gridCol>
                <a:gridCol w="2186225">
                  <a:extLst>
                    <a:ext uri="{9D8B030D-6E8A-4147-A177-3AD203B41FA5}">
                      <a16:colId xmlns:a16="http://schemas.microsoft.com/office/drawing/2014/main" val="3470721390"/>
                    </a:ext>
                  </a:extLst>
                </a:gridCol>
              </a:tblGrid>
              <a:tr h="535126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US policy stated the USA would use military force to protect their interests in the Middle East?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Carter Doctrine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22215"/>
                  </a:ext>
                </a:extLst>
              </a:tr>
              <a:tr h="30981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Who became the leader of the USA in 1980, giving his evil empire speech?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Ronald Reagan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1221897"/>
                  </a:ext>
                </a:extLst>
              </a:tr>
              <a:tr h="30981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did the USA announce in 1983 that effectively ended the arms race?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SDI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1828475"/>
                  </a:ext>
                </a:extLst>
              </a:tr>
              <a:tr h="30981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When did Gorbachev become the leader of the USSR?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1985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1293157"/>
                  </a:ext>
                </a:extLst>
              </a:tr>
              <a:tr h="30981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Which policy introduced capitalism into the economy?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Perestroika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4606771"/>
                  </a:ext>
                </a:extLst>
              </a:tr>
              <a:tr h="30981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Which policy introduced freedom of speech and criticism of the government?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Glasnost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9115578"/>
                  </a:ext>
                </a:extLst>
              </a:tr>
              <a:tr h="30981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7.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Which policy did Gorbachev abandon in 1988?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Brezhnev Doctrine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4787974"/>
                  </a:ext>
                </a:extLst>
              </a:tr>
              <a:tr h="30981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Where was the first meeting between Reagan and Gorbachev in November 1985?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Geneva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960321"/>
                  </a:ext>
                </a:extLst>
              </a:tr>
              <a:tr h="355008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9.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did Reagan refuse to do at Reykjavik in October 1986?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Abandon SDI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4255374"/>
                  </a:ext>
                </a:extLst>
              </a:tr>
              <a:tr h="30981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10.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treaty destroyed all land and cruise missiles with a range of 500-5500 km?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INF treaty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5828491"/>
                  </a:ext>
                </a:extLst>
              </a:tr>
              <a:tr h="30981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11.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Which country elected a non communist and opened its borders in June 1989?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Hungary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4233024"/>
                  </a:ext>
                </a:extLst>
              </a:tr>
              <a:tr h="30981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12.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When did the Berlin wall fall?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November 1989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0084978"/>
                  </a:ext>
                </a:extLst>
              </a:tr>
              <a:tr h="535126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13.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did Gorbachev announce in July 1991?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End of the Warsaw Pact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8949849"/>
                  </a:ext>
                </a:extLst>
              </a:tr>
              <a:tr h="30981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14.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Who blamed Gorbachev for losing control of the USSR?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Hardline communists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779386"/>
                  </a:ext>
                </a:extLst>
              </a:tr>
              <a:tr h="30981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15.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When did Gorbachev resign?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25</a:t>
                      </a:r>
                      <a:r>
                        <a:rPr lang="en-GB" sz="1600" b="0" baseline="30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th</a:t>
                      </a: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 December 1991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11032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116755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07A5BCC-E7C5-AB09-9179-D170F98D84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84564"/>
            <a:ext cx="12192000" cy="8345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Core knowledge booklet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F1FCB22C-E341-185B-946E-C15C9331FD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060751"/>
            <a:ext cx="12192000" cy="1419948"/>
          </a:xfrm>
          <a:prstGeom prst="rect">
            <a:avLst/>
          </a:prstGeom>
          <a:solidFill>
            <a:srgbClr val="FFCC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Elizabethan England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E1-5</a:t>
            </a:r>
          </a:p>
        </p:txBody>
      </p:sp>
      <p:pic>
        <p:nvPicPr>
          <p:cNvPr id="1026" name="Picture 2" descr="8,100+ Knowledge Is Power Illustrations, Royalty-Free Vector Graphics &amp; Clip  Art - iStock | Knowledge, Knowledge sharing, Wisdom">
            <a:extLst>
              <a:ext uri="{FF2B5EF4-FFF2-40B4-BE49-F238E27FC236}">
                <a16:creationId xmlns:a16="http://schemas.microsoft.com/office/drawing/2014/main" id="{77BE9D22-BEE7-7467-BA3B-6151217E9F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8201" y="1287298"/>
            <a:ext cx="5095598" cy="3605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958742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28221" y="1"/>
            <a:ext cx="12192000" cy="555172"/>
          </a:xfrm>
          <a:prstGeom prst="rect">
            <a:avLst/>
          </a:prstGeom>
          <a:solidFill>
            <a:srgbClr val="FFCC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3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E1 Challenges and Religious Settlement: Core knowledge</a:t>
            </a: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9304A424-09F3-BD2B-9427-45458DC71E08}"/>
              </a:ext>
            </a:extLst>
          </p:cNvPr>
          <p:cNvSpPr txBox="1">
            <a:spLocks/>
          </p:cNvSpPr>
          <p:nvPr/>
        </p:nvSpPr>
        <p:spPr>
          <a:xfrm>
            <a:off x="269509" y="6213487"/>
            <a:ext cx="11652981" cy="4713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400" dirty="0">
                <a:latin typeface="Comic Sans MS" panose="030F0702030302020204" pitchFamily="66" charset="0"/>
                <a:ea typeface="Calibri"/>
                <a:cs typeface="Arial"/>
              </a:rPr>
              <a:t>Use the information sheet to revise core knowledge. </a:t>
            </a:r>
            <a:endParaRPr lang="en-US" sz="2400" dirty="0">
              <a:latin typeface="Comic Sans MS" panose="030F0702030302020204" pitchFamily="66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0396A40A-8005-4458-D918-C6B900867B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6449793"/>
              </p:ext>
            </p:extLst>
          </p:nvPr>
        </p:nvGraphicFramePr>
        <p:xfrm>
          <a:off x="297730" y="641130"/>
          <a:ext cx="11652981" cy="545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1433">
                  <a:extLst>
                    <a:ext uri="{9D8B030D-6E8A-4147-A177-3AD203B41FA5}">
                      <a16:colId xmlns:a16="http://schemas.microsoft.com/office/drawing/2014/main" val="2168928567"/>
                    </a:ext>
                  </a:extLst>
                </a:gridCol>
                <a:gridCol w="8091957">
                  <a:extLst>
                    <a:ext uri="{9D8B030D-6E8A-4147-A177-3AD203B41FA5}">
                      <a16:colId xmlns:a16="http://schemas.microsoft.com/office/drawing/2014/main" val="1279767155"/>
                    </a:ext>
                  </a:extLst>
                </a:gridCol>
                <a:gridCol w="2989591">
                  <a:extLst>
                    <a:ext uri="{9D8B030D-6E8A-4147-A177-3AD203B41FA5}">
                      <a16:colId xmlns:a16="http://schemas.microsoft.com/office/drawing/2014/main" val="3470721390"/>
                    </a:ext>
                  </a:extLst>
                </a:gridCol>
              </a:tblGrid>
              <a:tr h="189641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In what year did Elizabeth become queen of England?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1558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22215"/>
                  </a:ext>
                </a:extLst>
              </a:tr>
              <a:tr h="189641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religion was Elizabeth?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Protestant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1221897"/>
                  </a:ext>
                </a:extLst>
              </a:tr>
              <a:tr h="189641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Who was Elizabeth’s sister?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Mary 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1828475"/>
                  </a:ext>
                </a:extLst>
              </a:tr>
              <a:tr h="189641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religion was her sister?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Catholic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1293157"/>
                  </a:ext>
                </a:extLst>
              </a:tr>
              <a:tr h="189641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Which part of England was majority Catholic?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North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4606771"/>
                  </a:ext>
                </a:extLst>
              </a:tr>
              <a:tr h="189641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Which group of 19 men helped Elizabeth to run the country?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Privy Council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9115578"/>
                  </a:ext>
                </a:extLst>
              </a:tr>
              <a:tr h="189641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7.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Who was the head of the Catholic Church?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Pope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4787974"/>
                  </a:ext>
                </a:extLst>
              </a:tr>
              <a:tr h="300265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Who was the Catholic preference for Queen?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Mary Queen of Scots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960321"/>
                  </a:ext>
                </a:extLst>
              </a:tr>
              <a:tr h="189641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9.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By how much Was England in debt when Elizabeth became queen?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£300,000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4255374"/>
                  </a:ext>
                </a:extLst>
              </a:tr>
              <a:tr h="189641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10.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was Elizabeth’s title under the Religious Settlement?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Supreme Governor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5828491"/>
                  </a:ext>
                </a:extLst>
              </a:tr>
              <a:tr h="189641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11.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When did Elizabeth pass the Religious Settlement?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1559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4233024"/>
                  </a:ext>
                </a:extLst>
              </a:tr>
              <a:tr h="189641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12.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Which religious group believed that Elizabeth was illegitimate?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Catholics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0084978"/>
                  </a:ext>
                </a:extLst>
              </a:tr>
              <a:tr h="300265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13.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Which element of the Religious Settlement controlled the decoration of churches and language of the Bible?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Act of Uniformity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8949849"/>
                  </a:ext>
                </a:extLst>
              </a:tr>
              <a:tr h="189641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14.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language was the Bible in because of the Religious Settlement?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English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77938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15.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After the first visitations, how many members of the clergy were dismissed for not following the Religious Settlement?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11032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932101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9B3A2C-D969-0B27-07F9-6F5EFF3D7F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>
            <a:extLst>
              <a:ext uri="{FF2B5EF4-FFF2-40B4-BE49-F238E27FC236}">
                <a16:creationId xmlns:a16="http://schemas.microsoft.com/office/drawing/2014/main" id="{72C0F072-E75B-B489-6B4A-9E663F948B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21" y="1"/>
            <a:ext cx="12192000" cy="555172"/>
          </a:xfrm>
          <a:prstGeom prst="rect">
            <a:avLst/>
          </a:prstGeom>
          <a:solidFill>
            <a:srgbClr val="FFCC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3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E</a:t>
            </a:r>
            <a:r>
              <a:rPr lang="en-GB" altLang="en-US" sz="3000" b="1" dirty="0">
                <a:latin typeface="Comic Sans MS" panose="030F0702030302020204" pitchFamily="66" charset="0"/>
              </a:rPr>
              <a:t>2</a:t>
            </a:r>
            <a:r>
              <a:rPr kumimoji="0" lang="en-GB" altLang="en-US" sz="3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 Plots and Mary Queen of Scots : Core knowledge</a:t>
            </a: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10263013-84E2-06E0-EA8A-8525FA1A6D84}"/>
              </a:ext>
            </a:extLst>
          </p:cNvPr>
          <p:cNvSpPr txBox="1">
            <a:spLocks/>
          </p:cNvSpPr>
          <p:nvPr/>
        </p:nvSpPr>
        <p:spPr>
          <a:xfrm>
            <a:off x="269509" y="6213487"/>
            <a:ext cx="11652981" cy="4713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400" dirty="0">
                <a:latin typeface="Comic Sans MS" panose="030F0702030302020204" pitchFamily="66" charset="0"/>
                <a:ea typeface="Calibri"/>
                <a:cs typeface="Arial"/>
              </a:rPr>
              <a:t>Use the information sheet to revise core knowledge. </a:t>
            </a:r>
            <a:endParaRPr lang="en-US" sz="2400" dirty="0">
              <a:latin typeface="Comic Sans MS" panose="030F0702030302020204" pitchFamily="66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A1E6C91D-7888-30AE-4282-54FFD9424C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5946390"/>
              </p:ext>
            </p:extLst>
          </p:nvPr>
        </p:nvGraphicFramePr>
        <p:xfrm>
          <a:off x="297730" y="641130"/>
          <a:ext cx="11652981" cy="55742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1433">
                  <a:extLst>
                    <a:ext uri="{9D8B030D-6E8A-4147-A177-3AD203B41FA5}">
                      <a16:colId xmlns:a16="http://schemas.microsoft.com/office/drawing/2014/main" val="2168928567"/>
                    </a:ext>
                  </a:extLst>
                </a:gridCol>
                <a:gridCol w="8091957">
                  <a:extLst>
                    <a:ext uri="{9D8B030D-6E8A-4147-A177-3AD203B41FA5}">
                      <a16:colId xmlns:a16="http://schemas.microsoft.com/office/drawing/2014/main" val="1279767155"/>
                    </a:ext>
                  </a:extLst>
                </a:gridCol>
                <a:gridCol w="2989591">
                  <a:extLst>
                    <a:ext uri="{9D8B030D-6E8A-4147-A177-3AD203B41FA5}">
                      <a16:colId xmlns:a16="http://schemas.microsoft.com/office/drawing/2014/main" val="3470721390"/>
                    </a:ext>
                  </a:extLst>
                </a:gridCol>
              </a:tblGrid>
              <a:tr h="288289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When  did Mary Queen of Scots arrive in England?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1568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22215"/>
                  </a:ext>
                </a:extLst>
              </a:tr>
              <a:tr h="49795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Which two earls revolted in 1569?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Westmoreland and Northumberland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1221897"/>
                  </a:ext>
                </a:extLst>
              </a:tr>
              <a:tr h="288289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Who had lost control of copper mines, reducing his wealth?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Northumberland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1828475"/>
                  </a:ext>
                </a:extLst>
              </a:tr>
              <a:tr h="288289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How many soldiers took part in the revolt of the Northern Earls?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1293157"/>
                  </a:ext>
                </a:extLst>
              </a:tr>
              <a:tr h="288289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Where did the rebels hold a Catholic mass?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Durham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4606771"/>
                  </a:ext>
                </a:extLst>
              </a:tr>
              <a:tr h="288289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How many Catholics were killed following the revolt of the Northern Earls?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9115578"/>
                  </a:ext>
                </a:extLst>
              </a:tr>
              <a:tr h="288289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7.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happened to Elizabeth in 1570?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Excommunicated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4787974"/>
                  </a:ext>
                </a:extLst>
              </a:tr>
              <a:tr h="288289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When was the Ridolfi Plot?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1571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960321"/>
                  </a:ext>
                </a:extLst>
              </a:tr>
              <a:tr h="288289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9.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When was the Throckmorton Plot?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1583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4255374"/>
                  </a:ext>
                </a:extLst>
              </a:tr>
              <a:tr h="49795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10.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was passed after the Throckmorton Plot that meant Mary Queen of Scots would be held responsible for any plots against Elizabeth?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Bond of Association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5828491"/>
                  </a:ext>
                </a:extLst>
              </a:tr>
              <a:tr h="288289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11.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When was the Babington Plot?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1586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4233024"/>
                  </a:ext>
                </a:extLst>
              </a:tr>
              <a:tr h="288289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12.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In which plot would Mary Queen of Scots marry the Duke of Norfolk?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Ridolfi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0084978"/>
                  </a:ext>
                </a:extLst>
              </a:tr>
              <a:tr h="288289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13.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Who discovered the plots against Elizabeth?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Francis Walsingham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8949849"/>
                  </a:ext>
                </a:extLst>
              </a:tr>
              <a:tr h="39265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14.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Which two plots planned to include a French invasion?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Throckmorton and Babington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779386"/>
                  </a:ext>
                </a:extLst>
              </a:tr>
              <a:tr h="288289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15.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When was Mary Queen of Scots executed?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1587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11032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222781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1E00BB-40F8-E7C3-6153-FC3155F1F1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>
            <a:extLst>
              <a:ext uri="{FF2B5EF4-FFF2-40B4-BE49-F238E27FC236}">
                <a16:creationId xmlns:a16="http://schemas.microsoft.com/office/drawing/2014/main" id="{88EE5140-742E-54AA-05A4-2A04C842AF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21" y="1"/>
            <a:ext cx="12192000" cy="555172"/>
          </a:xfrm>
          <a:prstGeom prst="rect">
            <a:avLst/>
          </a:prstGeom>
          <a:solidFill>
            <a:srgbClr val="FFCC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3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E</a:t>
            </a:r>
            <a:r>
              <a:rPr lang="en-GB" altLang="en-US" sz="3000" b="1" dirty="0">
                <a:latin typeface="Comic Sans MS" panose="030F0702030302020204" pitchFamily="66" charset="0"/>
              </a:rPr>
              <a:t>3</a:t>
            </a:r>
            <a:r>
              <a:rPr kumimoji="0" lang="en-GB" altLang="en-US" sz="3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 Spain and Netherlands: Core knowledge</a:t>
            </a: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7480CABB-38AC-AD0B-F036-5CA9B10098CB}"/>
              </a:ext>
            </a:extLst>
          </p:cNvPr>
          <p:cNvSpPr txBox="1">
            <a:spLocks/>
          </p:cNvSpPr>
          <p:nvPr/>
        </p:nvSpPr>
        <p:spPr>
          <a:xfrm>
            <a:off x="269509" y="6213487"/>
            <a:ext cx="11652981" cy="4713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400" dirty="0">
                <a:latin typeface="Comic Sans MS" panose="030F0702030302020204" pitchFamily="66" charset="0"/>
                <a:ea typeface="Calibri"/>
                <a:cs typeface="Arial"/>
              </a:rPr>
              <a:t>Use the information sheet to revise core knowledge. </a:t>
            </a:r>
            <a:endParaRPr lang="en-US" sz="2400" dirty="0">
              <a:latin typeface="Comic Sans MS" panose="030F0702030302020204" pitchFamily="66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C7682B6-03B0-D9B3-ED65-FF5F9564F0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0512109"/>
              </p:ext>
            </p:extLst>
          </p:nvPr>
        </p:nvGraphicFramePr>
        <p:xfrm>
          <a:off x="297730" y="657172"/>
          <a:ext cx="11652981" cy="5516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1433">
                  <a:extLst>
                    <a:ext uri="{9D8B030D-6E8A-4147-A177-3AD203B41FA5}">
                      <a16:colId xmlns:a16="http://schemas.microsoft.com/office/drawing/2014/main" val="2168928567"/>
                    </a:ext>
                  </a:extLst>
                </a:gridCol>
                <a:gridCol w="8091957">
                  <a:extLst>
                    <a:ext uri="{9D8B030D-6E8A-4147-A177-3AD203B41FA5}">
                      <a16:colId xmlns:a16="http://schemas.microsoft.com/office/drawing/2014/main" val="1279767155"/>
                    </a:ext>
                  </a:extLst>
                </a:gridCol>
                <a:gridCol w="2989591">
                  <a:extLst>
                    <a:ext uri="{9D8B030D-6E8A-4147-A177-3AD203B41FA5}">
                      <a16:colId xmlns:a16="http://schemas.microsoft.com/office/drawing/2014/main" val="3470721390"/>
                    </a:ext>
                  </a:extLst>
                </a:gridCol>
              </a:tblGrid>
              <a:tr h="189641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Who was the King of Spain?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Phillip II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22215"/>
                  </a:ext>
                </a:extLst>
              </a:tr>
              <a:tr h="189641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Where were England and Spain competing for influence?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New World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1221897"/>
                  </a:ext>
                </a:extLst>
              </a:tr>
              <a:tr h="189641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crops were available in this area?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Sugar and tobacco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1828475"/>
                  </a:ext>
                </a:extLst>
              </a:tr>
              <a:tr h="189641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religion was Spain?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Catholic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1293157"/>
                  </a:ext>
                </a:extLst>
              </a:tr>
              <a:tr h="189641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During which event did Spanish troops raid Dutch homes and businesses?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Spanish Fury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4606771"/>
                  </a:ext>
                </a:extLst>
              </a:tr>
              <a:tr h="189641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agreement said that Spanish troops would leave the Netherlands?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Pacification of Ghent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9115578"/>
                  </a:ext>
                </a:extLst>
              </a:tr>
              <a:tr h="189641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7.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did Elizabeth send to enforce this?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£100,000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4787974"/>
                  </a:ext>
                </a:extLst>
              </a:tr>
              <a:tr h="300265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Who did Elizabeth send to the Netherlands in 1577?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John Casimir and 6000 mercenaries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960321"/>
                  </a:ext>
                </a:extLst>
              </a:tr>
              <a:tr h="189641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9.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did France and Spain sign in 1584?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Treaty of Joinville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4255374"/>
                  </a:ext>
                </a:extLst>
              </a:tr>
              <a:tr h="189641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10.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did Elizabeth sign in 1585?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Treaty of Nonsuch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5828491"/>
                  </a:ext>
                </a:extLst>
              </a:tr>
              <a:tr h="189641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11.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did Elizabth send to the Netherlands in 1585?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Robert Dudley and 7400 troops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4233024"/>
                  </a:ext>
                </a:extLst>
              </a:tr>
              <a:tr h="189641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12.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did Spain fail to capture in the Netherlands?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Port of Ostend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0084978"/>
                  </a:ext>
                </a:extLst>
              </a:tr>
              <a:tr h="300265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13.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When was the Spanish Armada?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1588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8949849"/>
                  </a:ext>
                </a:extLst>
              </a:tr>
              <a:tr h="189641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14.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How many fire ships were used against Spain?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77938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15.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was the key battle of the Armada?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Gravelines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11032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259311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FDC7D3-DF31-8802-C9D2-A7E5057EE4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>
            <a:extLst>
              <a:ext uri="{FF2B5EF4-FFF2-40B4-BE49-F238E27FC236}">
                <a16:creationId xmlns:a16="http://schemas.microsoft.com/office/drawing/2014/main" id="{C6F1CCEE-E41F-F40F-E142-38A70C3A28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21" y="1"/>
            <a:ext cx="12192000" cy="555172"/>
          </a:xfrm>
          <a:prstGeom prst="rect">
            <a:avLst/>
          </a:prstGeom>
          <a:solidFill>
            <a:srgbClr val="FFCC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altLang="en-US" sz="3000" b="1" dirty="0">
                <a:latin typeface="Comic Sans MS" panose="030F0702030302020204" pitchFamily="66" charset="0"/>
              </a:rPr>
              <a:t>E4</a:t>
            </a:r>
            <a:r>
              <a:rPr kumimoji="0" lang="en-GB" altLang="en-US" sz="3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 Drake, Exploration and Virginia: Core knowledge</a:t>
            </a: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24A0ACE8-E533-4742-4BCA-8599141F45B7}"/>
              </a:ext>
            </a:extLst>
          </p:cNvPr>
          <p:cNvSpPr txBox="1">
            <a:spLocks/>
          </p:cNvSpPr>
          <p:nvPr/>
        </p:nvSpPr>
        <p:spPr>
          <a:xfrm>
            <a:off x="269509" y="6213487"/>
            <a:ext cx="11652981" cy="4713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400" dirty="0">
                <a:latin typeface="Comic Sans MS" panose="030F0702030302020204" pitchFamily="66" charset="0"/>
                <a:ea typeface="Calibri"/>
                <a:cs typeface="Arial"/>
              </a:rPr>
              <a:t>Use the information sheet to revise core knowledge. </a:t>
            </a:r>
            <a:endParaRPr lang="en-US" sz="2400" dirty="0">
              <a:latin typeface="Comic Sans MS" panose="030F0702030302020204" pitchFamily="66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C81170AC-FFAB-4A12-533E-F94B79B9DC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7919755"/>
              </p:ext>
            </p:extLst>
          </p:nvPr>
        </p:nvGraphicFramePr>
        <p:xfrm>
          <a:off x="297730" y="641130"/>
          <a:ext cx="11652981" cy="527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1433">
                  <a:extLst>
                    <a:ext uri="{9D8B030D-6E8A-4147-A177-3AD203B41FA5}">
                      <a16:colId xmlns:a16="http://schemas.microsoft.com/office/drawing/2014/main" val="2168928567"/>
                    </a:ext>
                  </a:extLst>
                </a:gridCol>
                <a:gridCol w="7665237">
                  <a:extLst>
                    <a:ext uri="{9D8B030D-6E8A-4147-A177-3AD203B41FA5}">
                      <a16:colId xmlns:a16="http://schemas.microsoft.com/office/drawing/2014/main" val="1279767155"/>
                    </a:ext>
                  </a:extLst>
                </a:gridCol>
                <a:gridCol w="3416311">
                  <a:extLst>
                    <a:ext uri="{9D8B030D-6E8A-4147-A177-3AD203B41FA5}">
                      <a16:colId xmlns:a16="http://schemas.microsoft.com/office/drawing/2014/main" val="3470721390"/>
                    </a:ext>
                  </a:extLst>
                </a:gridCol>
              </a:tblGrid>
              <a:tr h="189641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did Drake return from Panama with in 1572?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£40,000 Spanish silver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22215"/>
                  </a:ext>
                </a:extLst>
              </a:tr>
              <a:tr h="189641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When did Drake circumnavigate the globe?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1577-80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1221897"/>
                  </a:ext>
                </a:extLst>
              </a:tr>
              <a:tr h="189641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did Drake return from the circumnavigation with?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£400,000 Spanish treasure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1828475"/>
                  </a:ext>
                </a:extLst>
              </a:tr>
              <a:tr h="189641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did Elizabeth do to Drake when he returned from the circumnavigation?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Knighted on the deck of the Golden Hind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1293157"/>
                  </a:ext>
                </a:extLst>
              </a:tr>
              <a:tr h="189641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did Drake do in 1587?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Raid on Cadiz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4606771"/>
                  </a:ext>
                </a:extLst>
              </a:tr>
              <a:tr h="189641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new inventions made exploration easier?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Astrolabe and quadrant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9115578"/>
                  </a:ext>
                </a:extLst>
              </a:tr>
              <a:tr h="189641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7.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Who first brought slaves from Africa in 1562?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John Hawkins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4787974"/>
                  </a:ext>
                </a:extLst>
              </a:tr>
              <a:tr h="300265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was the name of the first map using longitude and latitude?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Mercator map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960321"/>
                  </a:ext>
                </a:extLst>
              </a:tr>
              <a:tr h="189641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9.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Who planned the colonisation of Virginia?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Walter Raleigh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4255374"/>
                  </a:ext>
                </a:extLst>
              </a:tr>
              <a:tr h="189641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10.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Where did they attempt to colonise?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Roanoke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5828491"/>
                  </a:ext>
                </a:extLst>
              </a:tr>
              <a:tr h="189641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11.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How many colonists went on the first expedition&gt;?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108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4233024"/>
                  </a:ext>
                </a:extLst>
              </a:tr>
              <a:tr h="189641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12.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mistake was made with planning?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Set off too late to plant crops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0084978"/>
                  </a:ext>
                </a:extLst>
              </a:tr>
              <a:tr h="300265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13.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Why was there a shortage of supplies?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All on one damaged ship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8949849"/>
                  </a:ext>
                </a:extLst>
              </a:tr>
              <a:tr h="189641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14.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Who was the Native American leader that opposed the settlement?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Wingina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77938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15.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was the problem with the skills of the colonists?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Lots of stonemasons. </a:t>
                      </a:r>
                      <a:r>
                        <a:rPr lang="en-GB" sz="1600" b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No stone. </a:t>
                      </a:r>
                      <a:endParaRPr lang="en-GB" sz="16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11032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364400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402EDC-2E46-BB0A-7DE7-3825AF8BAE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>
            <a:extLst>
              <a:ext uri="{FF2B5EF4-FFF2-40B4-BE49-F238E27FC236}">
                <a16:creationId xmlns:a16="http://schemas.microsoft.com/office/drawing/2014/main" id="{4DF37BF5-24FC-F3FB-C76F-2077CE67C2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21" y="1"/>
            <a:ext cx="12192000" cy="555172"/>
          </a:xfrm>
          <a:prstGeom prst="rect">
            <a:avLst/>
          </a:prstGeom>
          <a:solidFill>
            <a:srgbClr val="FFCC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3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E5 Leisure, Poverty and Education: Core knowledge</a:t>
            </a: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F224793E-E997-8182-AC49-B4A63F9C14B1}"/>
              </a:ext>
            </a:extLst>
          </p:cNvPr>
          <p:cNvSpPr txBox="1">
            <a:spLocks/>
          </p:cNvSpPr>
          <p:nvPr/>
        </p:nvSpPr>
        <p:spPr>
          <a:xfrm>
            <a:off x="269509" y="6213487"/>
            <a:ext cx="11652981" cy="4713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400" dirty="0">
                <a:latin typeface="Comic Sans MS" panose="030F0702030302020204" pitchFamily="66" charset="0"/>
                <a:ea typeface="Calibri"/>
                <a:cs typeface="Arial"/>
              </a:rPr>
              <a:t>Use the information sheet to revise core knowledge. </a:t>
            </a:r>
            <a:endParaRPr lang="en-US" sz="2400" dirty="0">
              <a:latin typeface="Comic Sans MS" panose="030F0702030302020204" pitchFamily="66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A654054-E0AC-FF12-1F3D-A0B508D12B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9005733"/>
              </p:ext>
            </p:extLst>
          </p:nvPr>
        </p:nvGraphicFramePr>
        <p:xfrm>
          <a:off x="297730" y="641130"/>
          <a:ext cx="11652981" cy="527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1433">
                  <a:extLst>
                    <a:ext uri="{9D8B030D-6E8A-4147-A177-3AD203B41FA5}">
                      <a16:colId xmlns:a16="http://schemas.microsoft.com/office/drawing/2014/main" val="2168928567"/>
                    </a:ext>
                  </a:extLst>
                </a:gridCol>
                <a:gridCol w="8091957">
                  <a:extLst>
                    <a:ext uri="{9D8B030D-6E8A-4147-A177-3AD203B41FA5}">
                      <a16:colId xmlns:a16="http://schemas.microsoft.com/office/drawing/2014/main" val="1279767155"/>
                    </a:ext>
                  </a:extLst>
                </a:gridCol>
                <a:gridCol w="2989591">
                  <a:extLst>
                    <a:ext uri="{9D8B030D-6E8A-4147-A177-3AD203B41FA5}">
                      <a16:colId xmlns:a16="http://schemas.microsoft.com/office/drawing/2014/main" val="3470721390"/>
                    </a:ext>
                  </a:extLst>
                </a:gridCol>
              </a:tblGrid>
              <a:tr h="189641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was the name for the belief that learning is important&gt;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Humanism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22215"/>
                  </a:ext>
                </a:extLst>
              </a:tr>
              <a:tr h="189641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Where were wealthy boys educated?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Grammar schools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1221897"/>
                  </a:ext>
                </a:extLst>
              </a:tr>
              <a:tr h="189641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Where were poor boys educated?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Petty schools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1828475"/>
                  </a:ext>
                </a:extLst>
              </a:tr>
              <a:tr h="189641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Where were poor girls educated?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Dame schools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1293157"/>
                  </a:ext>
                </a:extLst>
              </a:tr>
              <a:tr h="189641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Which two new universities opened in Elizabethan England?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Oxford and Cambridge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4606771"/>
                  </a:ext>
                </a:extLst>
              </a:tr>
              <a:tr h="189641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How many new grammar schools opened between 1560 and 1580?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72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9115578"/>
                  </a:ext>
                </a:extLst>
              </a:tr>
              <a:tr h="189641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7.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was the name of Shakespeare's theatre?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The Globe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4787974"/>
                  </a:ext>
                </a:extLst>
              </a:tr>
              <a:tr h="300265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How many plays did Shakespeare write?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960321"/>
                  </a:ext>
                </a:extLst>
              </a:tr>
              <a:tr h="189641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9.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When was football played?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Ascension day and shrove Tuesday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4255374"/>
                  </a:ext>
                </a:extLst>
              </a:tr>
              <a:tr h="189641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10.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Which leisure activity involved a dog attacking a bear?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Bear baiting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5828491"/>
                  </a:ext>
                </a:extLst>
              </a:tr>
              <a:tr h="189641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11.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was the criteria for poverty?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80% of income on bread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4233024"/>
                  </a:ext>
                </a:extLst>
              </a:tr>
              <a:tr h="189641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12.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Who were the two groups of poor people?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Deserving and undeserving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0084978"/>
                  </a:ext>
                </a:extLst>
              </a:tr>
              <a:tr h="300265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13.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By how much did the population grow in Elizabethan England?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35%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8949849"/>
                  </a:ext>
                </a:extLst>
              </a:tr>
              <a:tr h="189641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14.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percentage of English exports was wool?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81.6%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77938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15.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Which poor law stated that vagrants would be punished?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1572 Vagrant Act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11032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81927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28221" y="1"/>
            <a:ext cx="12192000" cy="555172"/>
          </a:xfrm>
          <a:prstGeom prst="rect">
            <a:avLst/>
          </a:prstGeom>
          <a:solidFill>
            <a:srgbClr val="FFCC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altLang="en-US" sz="4000" b="1" dirty="0">
                <a:latin typeface="Comic Sans MS" panose="030F0702030302020204" pitchFamily="66" charset="0"/>
              </a:rPr>
              <a:t>M</a:t>
            </a:r>
            <a:r>
              <a:rPr kumimoji="0" lang="en-GB" altLang="en-US" sz="4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1 Cause through time: Core knowledge</a:t>
            </a: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9304A424-09F3-BD2B-9427-45458DC71E08}"/>
              </a:ext>
            </a:extLst>
          </p:cNvPr>
          <p:cNvSpPr txBox="1">
            <a:spLocks/>
          </p:cNvSpPr>
          <p:nvPr/>
        </p:nvSpPr>
        <p:spPr>
          <a:xfrm>
            <a:off x="269509" y="6213487"/>
            <a:ext cx="11652981" cy="4713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400" dirty="0">
                <a:latin typeface="Comic Sans MS" panose="030F0702030302020204" pitchFamily="66" charset="0"/>
                <a:ea typeface="Calibri"/>
                <a:cs typeface="Arial"/>
              </a:rPr>
              <a:t>Use the information sheet to revise core knowledge. </a:t>
            </a:r>
            <a:endParaRPr lang="en-US" sz="2400" dirty="0">
              <a:latin typeface="Comic Sans MS" panose="030F0702030302020204" pitchFamily="66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0396A40A-8005-4458-D918-C6B900867B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3814649"/>
              </p:ext>
            </p:extLst>
          </p:nvPr>
        </p:nvGraphicFramePr>
        <p:xfrm>
          <a:off x="297730" y="641130"/>
          <a:ext cx="11652981" cy="5267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1433">
                  <a:extLst>
                    <a:ext uri="{9D8B030D-6E8A-4147-A177-3AD203B41FA5}">
                      <a16:colId xmlns:a16="http://schemas.microsoft.com/office/drawing/2014/main" val="2168928567"/>
                    </a:ext>
                  </a:extLst>
                </a:gridCol>
                <a:gridCol w="8473620">
                  <a:extLst>
                    <a:ext uri="{9D8B030D-6E8A-4147-A177-3AD203B41FA5}">
                      <a16:colId xmlns:a16="http://schemas.microsoft.com/office/drawing/2014/main" val="1279767155"/>
                    </a:ext>
                  </a:extLst>
                </a:gridCol>
                <a:gridCol w="2607928">
                  <a:extLst>
                    <a:ext uri="{9D8B030D-6E8A-4147-A177-3AD203B41FA5}">
                      <a16:colId xmlns:a16="http://schemas.microsoft.com/office/drawing/2014/main" val="3470721390"/>
                    </a:ext>
                  </a:extLst>
                </a:gridCol>
              </a:tblGrid>
              <a:tr h="187093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were the four humours?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Blood, black bile, yellow bile, phlegm.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22215"/>
                  </a:ext>
                </a:extLst>
              </a:tr>
              <a:tr h="187093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is the name for bad air?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Miasma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1221897"/>
                  </a:ext>
                </a:extLst>
              </a:tr>
              <a:tr h="187093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Misalignment of which two planets was believed to cause disease?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Saturn and Jupiter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1828475"/>
                  </a:ext>
                </a:extLst>
              </a:tr>
              <a:tr h="187093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was the main religious belief about the cause of illness during the Medieval period?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Punishment for sin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1293157"/>
                  </a:ext>
                </a:extLst>
              </a:tr>
              <a:tr h="187093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Which disease arrived in England in 1348?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Black Death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4606771"/>
                  </a:ext>
                </a:extLst>
              </a:tr>
              <a:tr h="32316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Who theorised that disease was caused by external factors in Observations Medicae 1676?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Thomas Sydenham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9115578"/>
                  </a:ext>
                </a:extLst>
              </a:tr>
              <a:tr h="32316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7.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Who proved that Cholera was spread through dirty water in 1854?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John Snow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4787974"/>
                  </a:ext>
                </a:extLst>
              </a:tr>
              <a:tr h="187093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idea did the Germ Theory disprove?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Spontaneous generation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960321"/>
                  </a:ext>
                </a:extLst>
              </a:tr>
              <a:tr h="187093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9.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When was the Germ Theory?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1861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4255374"/>
                  </a:ext>
                </a:extLst>
              </a:tr>
              <a:tr h="187093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10.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Who published the Germ Theory?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Louis Pasteur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5828491"/>
                  </a:ext>
                </a:extLst>
              </a:tr>
              <a:tr h="187093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11.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How did Robert Koch identify specific bacteria?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Agar jelly, petri dish and coloured dye.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4233024"/>
                  </a:ext>
                </a:extLst>
              </a:tr>
              <a:tr h="187093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12.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When did Robert Koch identify the bacteria that caused Anthrax?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1876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0084978"/>
                  </a:ext>
                </a:extLst>
              </a:tr>
              <a:tr h="187093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13.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Who discovered the structure of DNA in 1953?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Crick and Watson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8949849"/>
                  </a:ext>
                </a:extLst>
              </a:tr>
              <a:tr h="187093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14.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is the cause of lung cancer and heart disease?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Lifestyle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779386"/>
                  </a:ext>
                </a:extLst>
              </a:tr>
              <a:tr h="32316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15.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When was the Human Genome Project completed?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2001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11032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02976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C4F1A9-8DC5-0454-101C-FDD34FBF60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>
            <a:extLst>
              <a:ext uri="{FF2B5EF4-FFF2-40B4-BE49-F238E27FC236}">
                <a16:creationId xmlns:a16="http://schemas.microsoft.com/office/drawing/2014/main" id="{D91301B6-A6C6-5B97-5C35-FCD4C24EA2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21" y="1"/>
            <a:ext cx="12192000" cy="555172"/>
          </a:xfrm>
          <a:prstGeom prst="rect">
            <a:avLst/>
          </a:prstGeom>
          <a:solidFill>
            <a:srgbClr val="FFCC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altLang="en-US" sz="4000" b="1" dirty="0">
                <a:latin typeface="Comic Sans MS" panose="030F0702030302020204" pitchFamily="66" charset="0"/>
              </a:rPr>
              <a:t>M2</a:t>
            </a:r>
            <a:r>
              <a:rPr kumimoji="0" lang="en-GB" altLang="en-US" sz="4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 Treatment through time: Core knowledge</a:t>
            </a: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CF31BB9C-E8E8-302D-1631-5FACB0A3BFE0}"/>
              </a:ext>
            </a:extLst>
          </p:cNvPr>
          <p:cNvSpPr txBox="1">
            <a:spLocks/>
          </p:cNvSpPr>
          <p:nvPr/>
        </p:nvSpPr>
        <p:spPr>
          <a:xfrm>
            <a:off x="269509" y="6213487"/>
            <a:ext cx="11652981" cy="4713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400" dirty="0">
                <a:latin typeface="Comic Sans MS" panose="030F0702030302020204" pitchFamily="66" charset="0"/>
                <a:ea typeface="Calibri"/>
                <a:cs typeface="Arial"/>
              </a:rPr>
              <a:t>Use the information sheet to revise core knowledge. </a:t>
            </a:r>
            <a:endParaRPr lang="en-US" sz="2400" dirty="0">
              <a:latin typeface="Comic Sans MS" panose="030F0702030302020204" pitchFamily="66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1CDC8FAF-64CC-6DB0-3A46-2C6168F5FA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9641747"/>
              </p:ext>
            </p:extLst>
          </p:nvPr>
        </p:nvGraphicFramePr>
        <p:xfrm>
          <a:off x="297730" y="781776"/>
          <a:ext cx="11652981" cy="51723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1433">
                  <a:extLst>
                    <a:ext uri="{9D8B030D-6E8A-4147-A177-3AD203B41FA5}">
                      <a16:colId xmlns:a16="http://schemas.microsoft.com/office/drawing/2014/main" val="2168928567"/>
                    </a:ext>
                  </a:extLst>
                </a:gridCol>
                <a:gridCol w="8473620">
                  <a:extLst>
                    <a:ext uri="{9D8B030D-6E8A-4147-A177-3AD203B41FA5}">
                      <a16:colId xmlns:a16="http://schemas.microsoft.com/office/drawing/2014/main" val="1279767155"/>
                    </a:ext>
                  </a:extLst>
                </a:gridCol>
                <a:gridCol w="2607928">
                  <a:extLst>
                    <a:ext uri="{9D8B030D-6E8A-4147-A177-3AD203B41FA5}">
                      <a16:colId xmlns:a16="http://schemas.microsoft.com/office/drawing/2014/main" val="3470721390"/>
                    </a:ext>
                  </a:extLst>
                </a:gridCol>
              </a:tblGrid>
              <a:tr h="345872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was the name for a Medieval chemist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Apothecary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22215"/>
                  </a:ext>
                </a:extLst>
              </a:tr>
              <a:tr h="345872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treatments were recommended to balance the 4 humours?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Bleeding and purging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1221897"/>
                  </a:ext>
                </a:extLst>
              </a:tr>
              <a:tr h="345872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was Galen’s theory?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Theory of the opposites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1828475"/>
                  </a:ext>
                </a:extLst>
              </a:tr>
              <a:tr h="345872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Which organisation supported Galen’s theories?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Catholic Church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1293157"/>
                  </a:ext>
                </a:extLst>
              </a:tr>
              <a:tr h="345872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was the main religious treatment for illness during the Medieval period?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Prayer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4606771"/>
                  </a:ext>
                </a:extLst>
              </a:tr>
              <a:tr h="34924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was the main natural treatment for illness during the Medieval period?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Herbal remedies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9115578"/>
                  </a:ext>
                </a:extLst>
              </a:tr>
              <a:tr h="34924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7.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Where were herbs brought from during the Renaissance?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New World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4787974"/>
                  </a:ext>
                </a:extLst>
              </a:tr>
              <a:tr h="318767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Strapping a chicken to a buboes was known as what?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Transference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960321"/>
                  </a:ext>
                </a:extLst>
              </a:tr>
              <a:tr h="345872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9.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new method of treatment was popular during the Renaissance?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Chemical cures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4255374"/>
                  </a:ext>
                </a:extLst>
              </a:tr>
              <a:tr h="345872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10.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was the first magic bullet?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Salvarsan 606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5828491"/>
                  </a:ext>
                </a:extLst>
              </a:tr>
              <a:tr h="345872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11.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Who discovered penicillin in 1928?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Alexander Fleming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4233024"/>
                  </a:ext>
                </a:extLst>
              </a:tr>
              <a:tr h="345872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12.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Who developed penicillin?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Florey and Chain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0084978"/>
                  </a:ext>
                </a:extLst>
              </a:tr>
              <a:tr h="345872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13.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How many doses of penicillin were given on D-Day?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2.3 million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8949849"/>
                  </a:ext>
                </a:extLst>
              </a:tr>
              <a:tr h="345872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14.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Which country invested in penicillin and funded 21 companies to produce it?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America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779386"/>
                  </a:ext>
                </a:extLst>
              </a:tr>
              <a:tr h="34924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15.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Transplants, radiotherapy and chemotherapy are treatments for what disease?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Lung Cancer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11032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3822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6109FD-C837-6061-CFB9-5AB3675FDF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>
            <a:extLst>
              <a:ext uri="{FF2B5EF4-FFF2-40B4-BE49-F238E27FC236}">
                <a16:creationId xmlns:a16="http://schemas.microsoft.com/office/drawing/2014/main" id="{0569E2E5-0E04-2D1A-1D4B-ED289EEDB1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21" y="1"/>
            <a:ext cx="12192000" cy="555172"/>
          </a:xfrm>
          <a:prstGeom prst="rect">
            <a:avLst/>
          </a:prstGeom>
          <a:solidFill>
            <a:srgbClr val="FFCC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altLang="en-US" sz="4000" b="1" dirty="0">
                <a:latin typeface="Comic Sans MS" panose="030F0702030302020204" pitchFamily="66" charset="0"/>
              </a:rPr>
              <a:t>M3</a:t>
            </a:r>
            <a:r>
              <a:rPr kumimoji="0" lang="en-GB" altLang="en-US" sz="4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 Prevention through time: Core knowledge</a:t>
            </a: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FD96820D-E5AE-C16A-D31F-BC99F252F858}"/>
              </a:ext>
            </a:extLst>
          </p:cNvPr>
          <p:cNvSpPr txBox="1">
            <a:spLocks/>
          </p:cNvSpPr>
          <p:nvPr/>
        </p:nvSpPr>
        <p:spPr>
          <a:xfrm>
            <a:off x="269509" y="6213487"/>
            <a:ext cx="11652981" cy="4713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400" dirty="0">
                <a:latin typeface="Comic Sans MS" panose="030F0702030302020204" pitchFamily="66" charset="0"/>
                <a:ea typeface="Calibri"/>
                <a:cs typeface="Arial"/>
              </a:rPr>
              <a:t>Use the information sheet to revise core knowledge. </a:t>
            </a:r>
            <a:endParaRPr lang="en-US" sz="2400" dirty="0">
              <a:latin typeface="Comic Sans MS" panose="030F0702030302020204" pitchFamily="66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A68EA0FA-9C66-8CE8-3970-D748B49D98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1743102"/>
              </p:ext>
            </p:extLst>
          </p:nvPr>
        </p:nvGraphicFramePr>
        <p:xfrm>
          <a:off x="297730" y="641130"/>
          <a:ext cx="11652981" cy="55310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1433">
                  <a:extLst>
                    <a:ext uri="{9D8B030D-6E8A-4147-A177-3AD203B41FA5}">
                      <a16:colId xmlns:a16="http://schemas.microsoft.com/office/drawing/2014/main" val="2168928567"/>
                    </a:ext>
                  </a:extLst>
                </a:gridCol>
                <a:gridCol w="8473620">
                  <a:extLst>
                    <a:ext uri="{9D8B030D-6E8A-4147-A177-3AD203B41FA5}">
                      <a16:colId xmlns:a16="http://schemas.microsoft.com/office/drawing/2014/main" val="1279767155"/>
                    </a:ext>
                  </a:extLst>
                </a:gridCol>
                <a:gridCol w="2607928">
                  <a:extLst>
                    <a:ext uri="{9D8B030D-6E8A-4147-A177-3AD203B41FA5}">
                      <a16:colId xmlns:a16="http://schemas.microsoft.com/office/drawing/2014/main" val="3470721390"/>
                    </a:ext>
                  </a:extLst>
                </a:gridCol>
              </a:tblGrid>
              <a:tr h="187093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Pilgrimage, prayer and self-flagellation are all examples of what kind of Medieval prevention?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Religious/ supernatural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22215"/>
                  </a:ext>
                </a:extLst>
              </a:tr>
              <a:tr h="187093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was the name for the set of instructions about how to lead a healthy life?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Regimen Sanitatis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1221897"/>
                  </a:ext>
                </a:extLst>
              </a:tr>
              <a:tr h="187093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was drawn on doors during the 1665 Great Plague to prevent the spread of the disease?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Red Cross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1828475"/>
                  </a:ext>
                </a:extLst>
              </a:tr>
              <a:tr h="315182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did the King order people to do during the Great Plague?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Sweet the streets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1293157"/>
                  </a:ext>
                </a:extLst>
              </a:tr>
              <a:tr h="187093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When did Jenner discover the vaccination for Smallpox?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1796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4606771"/>
                  </a:ext>
                </a:extLst>
              </a:tr>
              <a:tr h="32316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was the first disease that Pasteur created a vaccine for?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Chicken Cholera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9115578"/>
                  </a:ext>
                </a:extLst>
              </a:tr>
              <a:tr h="126573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7.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was the name for the governments approach to public health before the Industrial period?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Laissez faire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4787974"/>
                  </a:ext>
                </a:extLst>
              </a:tr>
              <a:tr h="187093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Who proved the importance of clean water in 1854?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John Snow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960321"/>
                  </a:ext>
                </a:extLst>
              </a:tr>
              <a:tr h="187093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9.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When was the first Public Health Act?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1848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4255374"/>
                  </a:ext>
                </a:extLst>
              </a:tr>
              <a:tr h="35847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10.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How was the Second Public Health Act- 1875- different to the first?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Compulsory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582849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11.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did the 1875 Public Health Act require towns to do?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Provide clean water and dispose of sewage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4233024"/>
                  </a:ext>
                </a:extLst>
              </a:tr>
              <a:tr h="187093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12.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How many miles of sewers had been built in London by 1865?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1300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0084978"/>
                  </a:ext>
                </a:extLst>
              </a:tr>
              <a:tr h="187093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13.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In what year did vaccination for measles become compulsory?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1968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8949849"/>
                  </a:ext>
                </a:extLst>
              </a:tr>
              <a:tr h="187093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14.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Which lifestyle campaign encouraged exercise and a healthy lifestyle?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Change4life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779386"/>
                  </a:ext>
                </a:extLst>
              </a:tr>
              <a:tr h="32316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15.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When did the British government ban smoking in public places?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2007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11032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90343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E9B0BB-9166-05F2-C366-90045EE762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>
            <a:extLst>
              <a:ext uri="{FF2B5EF4-FFF2-40B4-BE49-F238E27FC236}">
                <a16:creationId xmlns:a16="http://schemas.microsoft.com/office/drawing/2014/main" id="{DDCD3C31-F721-5C57-DE19-AF27823054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21" y="1"/>
            <a:ext cx="12192000" cy="555172"/>
          </a:xfrm>
          <a:prstGeom prst="rect">
            <a:avLst/>
          </a:prstGeom>
          <a:solidFill>
            <a:srgbClr val="FFCC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altLang="en-US" sz="4000" b="1" dirty="0">
                <a:latin typeface="Comic Sans MS" panose="030F0702030302020204" pitchFamily="66" charset="0"/>
              </a:rPr>
              <a:t>M4</a:t>
            </a:r>
            <a:r>
              <a:rPr kumimoji="0" lang="en-GB" altLang="en-US" sz="4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 Care through time: Core knowledge</a:t>
            </a: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0918E30A-F1AC-9A7A-1D83-36610DAFE79C}"/>
              </a:ext>
            </a:extLst>
          </p:cNvPr>
          <p:cNvSpPr txBox="1">
            <a:spLocks/>
          </p:cNvSpPr>
          <p:nvPr/>
        </p:nvSpPr>
        <p:spPr>
          <a:xfrm>
            <a:off x="269509" y="6213487"/>
            <a:ext cx="11652981" cy="4713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400" dirty="0">
                <a:latin typeface="Comic Sans MS" panose="030F0702030302020204" pitchFamily="66" charset="0"/>
                <a:ea typeface="Calibri"/>
                <a:cs typeface="Arial"/>
              </a:rPr>
              <a:t>Use the information sheet to revise core knowledge. </a:t>
            </a:r>
            <a:endParaRPr lang="en-US" sz="2400" dirty="0">
              <a:latin typeface="Comic Sans MS" panose="030F0702030302020204" pitchFamily="66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9AEAF329-2BD1-EC16-2865-9C6E41C91C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5334866"/>
              </p:ext>
            </p:extLst>
          </p:nvPr>
        </p:nvGraphicFramePr>
        <p:xfrm>
          <a:off x="297730" y="641130"/>
          <a:ext cx="11652981" cy="5267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1433">
                  <a:extLst>
                    <a:ext uri="{9D8B030D-6E8A-4147-A177-3AD203B41FA5}">
                      <a16:colId xmlns:a16="http://schemas.microsoft.com/office/drawing/2014/main" val="2168928567"/>
                    </a:ext>
                  </a:extLst>
                </a:gridCol>
                <a:gridCol w="8473620">
                  <a:extLst>
                    <a:ext uri="{9D8B030D-6E8A-4147-A177-3AD203B41FA5}">
                      <a16:colId xmlns:a16="http://schemas.microsoft.com/office/drawing/2014/main" val="1279767155"/>
                    </a:ext>
                  </a:extLst>
                </a:gridCol>
                <a:gridCol w="2607928">
                  <a:extLst>
                    <a:ext uri="{9D8B030D-6E8A-4147-A177-3AD203B41FA5}">
                      <a16:colId xmlns:a16="http://schemas.microsoft.com/office/drawing/2014/main" val="3470721390"/>
                    </a:ext>
                  </a:extLst>
                </a:gridCol>
              </a:tblGrid>
              <a:tr h="187093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is the name for a Medieval doctor?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Physician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22215"/>
                  </a:ext>
                </a:extLst>
              </a:tr>
              <a:tr h="187093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Which Medieval carer carries out amputations and bleeding?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Barber surgeons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1221897"/>
                  </a:ext>
                </a:extLst>
              </a:tr>
              <a:tr h="187093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Which Medieval carers trained at university and studied the works of Galen?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Physicians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1828475"/>
                  </a:ext>
                </a:extLst>
              </a:tr>
              <a:tr h="187093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Where were the majority of people cared for during the Medieval period and the Renaissance?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Home by women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1293157"/>
                  </a:ext>
                </a:extLst>
              </a:tr>
              <a:tr h="187093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percentage of hospitals in Medieval England were owned and run by the Catholic Church?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4606771"/>
                  </a:ext>
                </a:extLst>
              </a:tr>
              <a:tr h="32316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new kind of hospitals opened during the Renaissance to deal with infectious diseases?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Pest houses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9115578"/>
                  </a:ext>
                </a:extLst>
              </a:tr>
              <a:tr h="32316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7.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Who wore masks with herbs in their noses in 1665?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Plague doctors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4787974"/>
                  </a:ext>
                </a:extLst>
              </a:tr>
              <a:tr h="187093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Where did Florence Nightingale treat wounded soldiers?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Crimea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960321"/>
                  </a:ext>
                </a:extLst>
              </a:tr>
              <a:tr h="187093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9.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As a result of Nightingale’s work, what happened to the death rate?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Fell from 40% to 2%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4255374"/>
                  </a:ext>
                </a:extLst>
              </a:tr>
              <a:tr h="187093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10.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When did Florence Nightingale set up her school for nurses?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1860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5828491"/>
                  </a:ext>
                </a:extLst>
              </a:tr>
              <a:tr h="187093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11.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was the name of Nightingale’s book?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Notes on Nursing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4233024"/>
                  </a:ext>
                </a:extLst>
              </a:tr>
              <a:tr h="187093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12.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was Nightingale’s preferred layout for hospitals called?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The Pavillion Plan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0084978"/>
                  </a:ext>
                </a:extLst>
              </a:tr>
              <a:tr h="187093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13.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When was the NHS launched?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1948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8949849"/>
                  </a:ext>
                </a:extLst>
              </a:tr>
              <a:tr h="187093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14.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The NHS offers care from…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Cradle to grave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779386"/>
                  </a:ext>
                </a:extLst>
              </a:tr>
              <a:tr h="32316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15.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Who can access care from the NHS?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Everybody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11032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1665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A7BBDF-1011-B47A-4B63-26C620C38C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>
            <a:extLst>
              <a:ext uri="{FF2B5EF4-FFF2-40B4-BE49-F238E27FC236}">
                <a16:creationId xmlns:a16="http://schemas.microsoft.com/office/drawing/2014/main" id="{5A9A6C61-739C-7C81-F3C5-96F5CC9451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21" y="1"/>
            <a:ext cx="12192000" cy="555172"/>
          </a:xfrm>
          <a:prstGeom prst="rect">
            <a:avLst/>
          </a:prstGeom>
          <a:solidFill>
            <a:srgbClr val="FFCC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altLang="en-US" sz="4000" b="1" dirty="0">
                <a:latin typeface="Comic Sans MS" panose="030F0702030302020204" pitchFamily="66" charset="0"/>
              </a:rPr>
              <a:t>M5</a:t>
            </a:r>
            <a:r>
              <a:rPr kumimoji="0" lang="en-GB" altLang="en-US" sz="4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 Surgery through time: Core knowledge</a:t>
            </a: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171371E0-1B1C-B43A-34B2-C975F776386A}"/>
              </a:ext>
            </a:extLst>
          </p:cNvPr>
          <p:cNvSpPr txBox="1">
            <a:spLocks/>
          </p:cNvSpPr>
          <p:nvPr/>
        </p:nvSpPr>
        <p:spPr>
          <a:xfrm>
            <a:off x="269509" y="6261613"/>
            <a:ext cx="11652981" cy="4713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400" dirty="0">
                <a:latin typeface="Comic Sans MS" panose="030F0702030302020204" pitchFamily="66" charset="0"/>
                <a:ea typeface="Calibri"/>
                <a:cs typeface="Arial"/>
              </a:rPr>
              <a:t>Use the information sheet to revise core knowledge. </a:t>
            </a:r>
            <a:endParaRPr lang="en-US" sz="2400" dirty="0">
              <a:latin typeface="Comic Sans MS" panose="030F0702030302020204" pitchFamily="66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D782807-3578-FDA8-1F7F-7749EE3E0C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4699832"/>
              </p:ext>
            </p:extLst>
          </p:nvPr>
        </p:nvGraphicFramePr>
        <p:xfrm>
          <a:off x="297730" y="641130"/>
          <a:ext cx="11652981" cy="5535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1433">
                  <a:extLst>
                    <a:ext uri="{9D8B030D-6E8A-4147-A177-3AD203B41FA5}">
                      <a16:colId xmlns:a16="http://schemas.microsoft.com/office/drawing/2014/main" val="2168928567"/>
                    </a:ext>
                  </a:extLst>
                </a:gridCol>
                <a:gridCol w="8473620">
                  <a:extLst>
                    <a:ext uri="{9D8B030D-6E8A-4147-A177-3AD203B41FA5}">
                      <a16:colId xmlns:a16="http://schemas.microsoft.com/office/drawing/2014/main" val="1279767155"/>
                    </a:ext>
                  </a:extLst>
                </a:gridCol>
                <a:gridCol w="2607928">
                  <a:extLst>
                    <a:ext uri="{9D8B030D-6E8A-4147-A177-3AD203B41FA5}">
                      <a16:colId xmlns:a16="http://schemas.microsoft.com/office/drawing/2014/main" val="3470721390"/>
                    </a:ext>
                  </a:extLst>
                </a:gridCol>
              </a:tblGrid>
              <a:tr h="187093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Which medieval carer carried out amputations and bleedings?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Barber Surgeons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22215"/>
                  </a:ext>
                </a:extLst>
              </a:tr>
              <a:tr h="187093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medical practice did the Catholic Church forbid?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Dissection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1221897"/>
                  </a:ext>
                </a:extLst>
              </a:tr>
              <a:tr h="187093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animals did Galen dissect?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Pigs and apes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1828475"/>
                  </a:ext>
                </a:extLst>
              </a:tr>
              <a:tr h="187093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Which 1536 event led to a decline in the power of the Catholic Church?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Dissolution of the monasteries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1293157"/>
                  </a:ext>
                </a:extLst>
              </a:tr>
              <a:tr h="187093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How many of Galen’s theories did Vesalius disprove?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Over 300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4606771"/>
                  </a:ext>
                </a:extLst>
              </a:tr>
              <a:tr h="32316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was the name of Vesalius’s book?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On the Fabric of the Human Body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9115578"/>
                  </a:ext>
                </a:extLst>
              </a:tr>
              <a:tr h="32316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7.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Who proved that blood circulates?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William Harvey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4787974"/>
                  </a:ext>
                </a:extLst>
              </a:tr>
              <a:tr h="187093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did he dissect to prove that blood circulates?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Cold blooded animals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960321"/>
                  </a:ext>
                </a:extLst>
              </a:tr>
              <a:tr h="187093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9.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was the first anaesthetic?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Nitrous oxide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4255374"/>
                  </a:ext>
                </a:extLst>
              </a:tr>
              <a:tr h="187093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10.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Who discovered chloroform?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James Simpson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5828491"/>
                  </a:ext>
                </a:extLst>
              </a:tr>
              <a:tr h="187093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11.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Who used chloroform during the birth of her 8</a:t>
                      </a:r>
                      <a:r>
                        <a:rPr lang="en-GB" sz="1500" b="0" baseline="30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th</a:t>
                      </a: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 child?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Queen Victoria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4233024"/>
                  </a:ext>
                </a:extLst>
              </a:tr>
              <a:tr h="187093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12.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antiseptic was discovered by Joseph Lister?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Carbolic acid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0084978"/>
                  </a:ext>
                </a:extLst>
              </a:tr>
              <a:tr h="187093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13.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When were x-rays discovered?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1895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8949849"/>
                  </a:ext>
                </a:extLst>
              </a:tr>
              <a:tr h="187093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14.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Microsurgery, keyhole surgery and transplants are all examples of what modern treatment?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High tech surgery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779386"/>
                  </a:ext>
                </a:extLst>
              </a:tr>
              <a:tr h="32316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15.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Steam sterilising equipment so no germs enter the operating theatre is known as what?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Aseptic surgery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11032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52363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07A5BCC-E7C5-AB09-9179-D170F98D84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84564"/>
            <a:ext cx="12192000" cy="8345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Core knowledge booklet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F1FCB22C-E341-185B-946E-C15C9331FD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060751"/>
            <a:ext cx="12192000" cy="1419948"/>
          </a:xfrm>
          <a:prstGeom prst="rect">
            <a:avLst/>
          </a:prstGeom>
          <a:solidFill>
            <a:srgbClr val="FFCC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altLang="en-US" sz="4800" b="1" dirty="0">
                <a:latin typeface="Comic Sans MS" panose="030F0702030302020204" pitchFamily="66" charset="0"/>
              </a:rPr>
              <a:t>Medicine on the </a:t>
            </a:r>
            <a:r>
              <a:rPr kumimoji="0" lang="en-GB" altLang="en-US" sz="4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Western Front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altLang="en-US" sz="4800" b="1" dirty="0">
                <a:latin typeface="Comic Sans MS" panose="030F0702030302020204" pitchFamily="66" charset="0"/>
              </a:rPr>
              <a:t>MW1-3</a:t>
            </a:r>
            <a:endParaRPr kumimoji="0" lang="en-GB" altLang="en-US" sz="4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pic>
        <p:nvPicPr>
          <p:cNvPr id="1026" name="Picture 2" descr="8,100+ Knowledge Is Power Illustrations, Royalty-Free Vector Graphics &amp; Clip  Art - iStock | Knowledge, Knowledge sharing, Wisdom">
            <a:extLst>
              <a:ext uri="{FF2B5EF4-FFF2-40B4-BE49-F238E27FC236}">
                <a16:creationId xmlns:a16="http://schemas.microsoft.com/office/drawing/2014/main" id="{77BE9D22-BEE7-7467-BA3B-6151217E9F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8201" y="1287298"/>
            <a:ext cx="5095598" cy="3605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37184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28220" y="21790"/>
            <a:ext cx="12192000" cy="555172"/>
          </a:xfrm>
          <a:prstGeom prst="rect">
            <a:avLst/>
          </a:prstGeom>
          <a:solidFill>
            <a:srgbClr val="FFCC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altLang="en-US" sz="3600" b="1" dirty="0">
                <a:latin typeface="Comic Sans MS" panose="030F0702030302020204" pitchFamily="66" charset="0"/>
              </a:rPr>
              <a:t>WF</a:t>
            </a:r>
            <a:r>
              <a:rPr kumimoji="0" lang="en-GB" alt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1 Western front and battles: Core knowledge</a:t>
            </a: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9304A424-09F3-BD2B-9427-45458DC71E08}"/>
              </a:ext>
            </a:extLst>
          </p:cNvPr>
          <p:cNvSpPr txBox="1">
            <a:spLocks/>
          </p:cNvSpPr>
          <p:nvPr/>
        </p:nvSpPr>
        <p:spPr>
          <a:xfrm>
            <a:off x="269509" y="6213487"/>
            <a:ext cx="11652981" cy="4713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400" dirty="0">
                <a:latin typeface="Comic Sans MS" panose="030F0702030302020204" pitchFamily="66" charset="0"/>
                <a:ea typeface="Calibri"/>
                <a:cs typeface="Arial"/>
              </a:rPr>
              <a:t>Use the information sheet to revise core knowledge. </a:t>
            </a:r>
            <a:endParaRPr lang="en-US" sz="2400" dirty="0">
              <a:latin typeface="Comic Sans MS" panose="030F0702030302020204" pitchFamily="66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0396A40A-8005-4458-D918-C6B900867B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6902304"/>
              </p:ext>
            </p:extLst>
          </p:nvPr>
        </p:nvGraphicFramePr>
        <p:xfrm>
          <a:off x="297730" y="859570"/>
          <a:ext cx="11652981" cy="52469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1433">
                  <a:extLst>
                    <a:ext uri="{9D8B030D-6E8A-4147-A177-3AD203B41FA5}">
                      <a16:colId xmlns:a16="http://schemas.microsoft.com/office/drawing/2014/main" val="2168928567"/>
                    </a:ext>
                  </a:extLst>
                </a:gridCol>
                <a:gridCol w="8895323">
                  <a:extLst>
                    <a:ext uri="{9D8B030D-6E8A-4147-A177-3AD203B41FA5}">
                      <a16:colId xmlns:a16="http://schemas.microsoft.com/office/drawing/2014/main" val="1279767155"/>
                    </a:ext>
                  </a:extLst>
                </a:gridCol>
                <a:gridCol w="2186225">
                  <a:extLst>
                    <a:ext uri="{9D8B030D-6E8A-4147-A177-3AD203B41FA5}">
                      <a16:colId xmlns:a16="http://schemas.microsoft.com/office/drawing/2014/main" val="3470721390"/>
                    </a:ext>
                  </a:extLst>
                </a:gridCol>
              </a:tblGrid>
              <a:tr h="34979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When was WW1?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1914-18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22215"/>
                  </a:ext>
                </a:extLst>
              </a:tr>
              <a:tr h="34979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How deep were the trenches dug along the Western Front?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2.5 metres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1221897"/>
                  </a:ext>
                </a:extLst>
              </a:tr>
              <a:tr h="34979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shape were trenches dug in?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Zig-zag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1828475"/>
                  </a:ext>
                </a:extLst>
              </a:tr>
              <a:tr h="34979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was the area between allied and enemy trenches known as?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No Mans Land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1293157"/>
                  </a:ext>
                </a:extLst>
              </a:tr>
              <a:tr h="34979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What was the name of the British army?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BEF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4606771"/>
                  </a:ext>
                </a:extLst>
              </a:tr>
              <a:tr h="34979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When was the first battle of Ypres?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Oct-Nov 1914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9115578"/>
                  </a:ext>
                </a:extLst>
              </a:tr>
              <a:tr h="34979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7.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How many British troops died at the first Battle of Ypres?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50,000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4787974"/>
                  </a:ext>
                </a:extLst>
              </a:tr>
              <a:tr h="34979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When was the Second Battle of Ypres?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April-May 1915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960321"/>
                  </a:ext>
                </a:extLst>
              </a:tr>
              <a:tr h="34979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9.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Which new weapon was used at the Second Battle of Ypres?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Chlorine Has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4255374"/>
                  </a:ext>
                </a:extLst>
              </a:tr>
              <a:tr h="34979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10.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In which battle did 20,000 British soldiers die on the first day?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Somme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5828491"/>
                  </a:ext>
                </a:extLst>
              </a:tr>
              <a:tr h="34979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11.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How many British casualties were there on the first day of the Somme?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60,000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4233024"/>
                  </a:ext>
                </a:extLst>
              </a:tr>
              <a:tr h="34979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12.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Which battle involved mines being used?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Hill 60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0084978"/>
                  </a:ext>
                </a:extLst>
              </a:tr>
              <a:tr h="34979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13.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During which battle had soldiers been hiding in tunnels?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Arras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8949849"/>
                  </a:ext>
                </a:extLst>
              </a:tr>
              <a:tr h="34979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14.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The third Battle of Ypres is also known as what?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Passchendaele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779386"/>
                  </a:ext>
                </a:extLst>
              </a:tr>
              <a:tr h="34979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15.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Which battle saw the first large scale successful use of tanks?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Cambrai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11032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21123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5567</Words>
  <Application>Microsoft Office PowerPoint</Application>
  <PresentationFormat>Widescreen</PresentationFormat>
  <Paragraphs>1123</Paragraphs>
  <Slides>29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4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Amanda Lewis</dc:creator>
  <cp:lastModifiedBy>Amanda Lewis</cp:lastModifiedBy>
  <cp:revision>5</cp:revision>
  <dcterms:created xsi:type="dcterms:W3CDTF">2023-10-18T13:27:55Z</dcterms:created>
  <dcterms:modified xsi:type="dcterms:W3CDTF">2026-01-09T12:44:08Z</dcterms:modified>
</cp:coreProperties>
</file>